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3" r:id="rId2"/>
  </p:sldMasterIdLst>
  <p:sldIdLst>
    <p:sldId id="259" r:id="rId3"/>
    <p:sldId id="258" r:id="rId4"/>
    <p:sldId id="260" r:id="rId5"/>
    <p:sldId id="261" r:id="rId6"/>
    <p:sldId id="280" r:id="rId7"/>
    <p:sldId id="262" r:id="rId8"/>
    <p:sldId id="279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12192000" cy="6858000"/>
  <p:notesSz cx="6807200" cy="99393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Title and agenda" id="{7EDDF8A8-7696-46D3-A45C-48D1A560C472}">
          <p14:sldIdLst>
            <p14:sldId id="259"/>
            <p14:sldId id="258"/>
            <p14:sldId id="260"/>
            <p14:sldId id="261"/>
            <p14:sldId id="280"/>
            <p14:sldId id="262"/>
            <p14:sldId id="279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  <p14:sldId id="273"/>
            <p14:sldId id="274"/>
            <p14:sldId id="275"/>
            <p14:sldId id="276"/>
            <p14:sldId id="277"/>
            <p14:sldId id="278"/>
          </p14:sldIdLst>
        </p14:section>
        <p14:section name="Section" id="{98D1CFC9-DB7A-46D0-967D-01FE41399260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09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543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03" autoAdjust="0"/>
    <p:restoredTop sz="96837" autoAdjust="0"/>
  </p:normalViewPr>
  <p:slideViewPr>
    <p:cSldViewPr snapToGrid="0">
      <p:cViewPr varScale="1">
        <p:scale>
          <a:sx n="111" d="100"/>
          <a:sy n="111" d="100"/>
        </p:scale>
        <p:origin x="420" y="102"/>
      </p:cViewPr>
      <p:guideLst>
        <p:guide orient="horz" pos="2160"/>
        <p:guide pos="209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Northern Territory Government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1800" y="5654898"/>
            <a:ext cx="2017706" cy="720000"/>
          </a:xfrm>
          <a:prstGeom prst="rect">
            <a:avLst/>
          </a:prstGeom>
        </p:spPr>
      </p:pic>
      <p:sp>
        <p:nvSpPr>
          <p:cNvPr id="12" name="Text Placeholder 14"/>
          <p:cNvSpPr>
            <a:spLocks noGrp="1"/>
          </p:cNvSpPr>
          <p:nvPr>
            <p:ph type="body" sz="quarter" idx="13" hasCustomPrompt="1"/>
          </p:nvPr>
        </p:nvSpPr>
        <p:spPr>
          <a:xfrm>
            <a:off x="504885" y="3155270"/>
            <a:ext cx="5234268" cy="2492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buNone/>
              <a:defRPr sz="1800" baseline="0">
                <a:solidFill>
                  <a:schemeClr val="bg1"/>
                </a:solidFill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defRPr>
            </a:lvl1pPr>
          </a:lstStyle>
          <a:p>
            <a:pPr lvl="0"/>
            <a:r>
              <a:rPr lang="en-US" dirty="0" smtClean="0"/>
              <a:t>Speaker/Business unit name</a:t>
            </a:r>
          </a:p>
        </p:txBody>
      </p:sp>
      <p:sp>
        <p:nvSpPr>
          <p:cNvPr id="13" name="Text Placeholder 18"/>
          <p:cNvSpPr>
            <a:spLocks noGrp="1"/>
          </p:cNvSpPr>
          <p:nvPr>
            <p:ph type="body" sz="quarter" idx="14" hasCustomPrompt="1"/>
          </p:nvPr>
        </p:nvSpPr>
        <p:spPr>
          <a:xfrm>
            <a:off x="504000" y="509055"/>
            <a:ext cx="5236040" cy="249299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>
              <a:spcBef>
                <a:spcPts val="0"/>
              </a:spcBef>
              <a:buNone/>
              <a:defRPr sz="1800" baseline="0">
                <a:solidFill>
                  <a:schemeClr val="bg1"/>
                </a:solidFill>
                <a:latin typeface="+mn-lt"/>
                <a:ea typeface="Lato Semibold" panose="020F0502020204030203" pitchFamily="34" charset="0"/>
                <a:cs typeface="Lato Semibold" panose="020F0502020204030203" pitchFamily="34" charset="0"/>
              </a:defRPr>
            </a:lvl1pPr>
          </a:lstStyle>
          <a:p>
            <a:pPr lvl="0"/>
            <a:r>
              <a:rPr lang="en-US" dirty="0" smtClean="0"/>
              <a:t>Department of &lt;AGENCY NAME&gt;</a:t>
            </a:r>
            <a:endParaRPr lang="en-AU" dirty="0"/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504000" y="1694458"/>
            <a:ext cx="5235153" cy="1322388"/>
          </a:xfrm>
          <a:prstGeom prst="rect">
            <a:avLst/>
          </a:prstGeom>
        </p:spPr>
        <p:txBody>
          <a:bodyPr lIns="0" rIns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Presentation title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3774595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ky Blue - Section title with imag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 userDrawn="1"/>
        </p:nvSpPr>
        <p:spPr>
          <a:xfrm>
            <a:off x="-8092" y="-16185"/>
            <a:ext cx="11058870" cy="6878231"/>
          </a:xfrm>
          <a:prstGeom prst="rect">
            <a:avLst/>
          </a:prstGeom>
          <a:blipFill dpi="0" rotWithShape="1">
            <a:blip r:embed="rId2" cstate="print">
              <a:alphaModFix amt="5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39736" t="-38125" r="-1" b="-87901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793"/>
          </a:p>
        </p:txBody>
      </p:sp>
      <p:sp>
        <p:nvSpPr>
          <p:cNvPr id="12" name="object 7"/>
          <p:cNvSpPr/>
          <p:nvPr userDrawn="1"/>
        </p:nvSpPr>
        <p:spPr>
          <a:xfrm>
            <a:off x="6353439" y="0"/>
            <a:ext cx="313653" cy="217573"/>
          </a:xfrm>
          <a:custGeom>
            <a:avLst/>
            <a:gdLst/>
            <a:ahLst/>
            <a:cxnLst/>
            <a:rect l="l" t="t" r="r" b="b"/>
            <a:pathLst>
              <a:path w="314959" h="217170">
                <a:moveTo>
                  <a:pt x="0" y="216959"/>
                </a:moveTo>
                <a:lnTo>
                  <a:pt x="42592" y="183589"/>
                </a:lnTo>
                <a:lnTo>
                  <a:pt x="85014" y="151571"/>
                </a:lnTo>
                <a:lnTo>
                  <a:pt x="127267" y="120898"/>
                </a:lnTo>
                <a:lnTo>
                  <a:pt x="169355" y="91566"/>
                </a:lnTo>
                <a:lnTo>
                  <a:pt x="211280" y="63568"/>
                </a:lnTo>
                <a:lnTo>
                  <a:pt x="253046" y="36899"/>
                </a:lnTo>
                <a:lnTo>
                  <a:pt x="294654" y="11555"/>
                </a:lnTo>
                <a:lnTo>
                  <a:pt x="314591" y="0"/>
                </a:lnTo>
              </a:path>
            </a:pathLst>
          </a:custGeom>
          <a:ln w="17233">
            <a:solidFill>
              <a:srgbClr val="FFFFFF">
                <a:alpha val="10000"/>
              </a:srgbClr>
            </a:solidFill>
          </a:ln>
        </p:spPr>
        <p:txBody>
          <a:bodyPr wrap="square" lIns="0" tIns="0" rIns="0" bIns="0" rtlCol="0"/>
          <a:lstStyle/>
          <a:p>
            <a:endParaRPr sz="1793"/>
          </a:p>
        </p:txBody>
      </p:sp>
      <p:sp>
        <p:nvSpPr>
          <p:cNvPr id="16" name="object 9"/>
          <p:cNvSpPr txBox="1">
            <a:spLocks noGrp="1"/>
          </p:cNvSpPr>
          <p:nvPr>
            <p:ph type="title" hasCustomPrompt="1"/>
          </p:nvPr>
        </p:nvSpPr>
        <p:spPr>
          <a:xfrm>
            <a:off x="3801305" y="1718302"/>
            <a:ext cx="3217474" cy="98928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 marL="12648">
              <a:lnSpc>
                <a:spcPts val="3745"/>
              </a:lnSpc>
              <a:spcBef>
                <a:spcPts val="100"/>
              </a:spcBef>
              <a:defRPr sz="3187">
                <a:solidFill>
                  <a:schemeClr val="bg1"/>
                </a:solidFill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defRPr>
            </a:lvl1pPr>
          </a:lstStyle>
          <a:p>
            <a:pPr marL="12700">
              <a:lnSpc>
                <a:spcPts val="3760"/>
              </a:lnSpc>
              <a:spcBef>
                <a:spcPts val="100"/>
              </a:spcBef>
            </a:pPr>
            <a:r>
              <a:rPr lang="en-US" spc="5" dirty="0" smtClean="0"/>
              <a:t>Section</a:t>
            </a:r>
            <a:r>
              <a:rPr lang="en-US" spc="-90" dirty="0" smtClean="0"/>
              <a:t> </a:t>
            </a:r>
            <a:r>
              <a:rPr lang="en-US" dirty="0" smtClean="0"/>
              <a:t>heading</a:t>
            </a:r>
            <a:br>
              <a:rPr lang="en-US" dirty="0" smtClean="0"/>
            </a:br>
            <a:r>
              <a:rPr lang="en-US" spc="-10" dirty="0" smtClean="0"/>
              <a:t>second </a:t>
            </a:r>
            <a:r>
              <a:rPr lang="en-US" spc="-5" dirty="0" smtClean="0"/>
              <a:t>line</a:t>
            </a:r>
            <a:endParaRPr spc="-5" dirty="0"/>
          </a:p>
        </p:txBody>
      </p:sp>
      <p:sp>
        <p:nvSpPr>
          <p:cNvPr id="18" name="Picture Placeholder 2" descr="Decorative"/>
          <p:cNvSpPr>
            <a:spLocks noGrp="1"/>
          </p:cNvSpPr>
          <p:nvPr>
            <p:ph type="pic" sz="quarter" idx="12"/>
          </p:nvPr>
        </p:nvSpPr>
        <p:spPr>
          <a:xfrm>
            <a:off x="1" y="0"/>
            <a:ext cx="3324660" cy="6858000"/>
          </a:xfrm>
          <a:solidFill>
            <a:schemeClr val="bg2"/>
          </a:solidFill>
        </p:spPr>
        <p:txBody>
          <a:bodyPr/>
          <a:lstStyle>
            <a:lvl1pPr marL="0" marR="0" indent="0" algn="l" defTabSz="121198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lvl1pPr>
          </a:lstStyle>
          <a:p>
            <a:pPr marL="0" marR="0" lvl="0" indent="0" algn="l" defTabSz="121198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AU" dirty="0" smtClean="0"/>
              <a:t>Click icon to add picture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9944086" y="3958390"/>
            <a:ext cx="1785745" cy="2460978"/>
          </a:xfrm>
        </p:spPr>
        <p:txBody>
          <a:bodyPr wrap="none" lIns="0" tIns="0" rIns="0" bIns="0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16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AU" dirty="0" smtClean="0"/>
              <a:t>2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697407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ky Blue - 1 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864000" y="356659"/>
            <a:ext cx="10465163" cy="720000"/>
          </a:xfrm>
        </p:spPr>
        <p:txBody>
          <a:bodyPr>
            <a:noAutofit/>
          </a:bodyPr>
          <a:lstStyle>
            <a:lvl1pPr>
              <a:lnSpc>
                <a:spcPts val="4374"/>
              </a:lnSpc>
              <a:spcAft>
                <a:spcPts val="1458"/>
              </a:spcAft>
              <a:defRPr sz="4382" b="0">
                <a:solidFill>
                  <a:schemeClr val="accent2"/>
                </a:solidFill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defRPr>
            </a:lvl1pPr>
          </a:lstStyle>
          <a:p>
            <a:r>
              <a:rPr lang="en-US" dirty="0" smtClean="0"/>
              <a:t>&lt;Heading&gt;</a:t>
            </a:r>
            <a:endParaRPr lang="en-AU" dirty="0"/>
          </a:p>
        </p:txBody>
      </p:sp>
      <p:sp>
        <p:nvSpPr>
          <p:cNvPr id="7" name="Content Placeholder 2"/>
          <p:cNvSpPr>
            <a:spLocks noGrp="1"/>
          </p:cNvSpPr>
          <p:nvPr>
            <p:ph idx="1" hasCustomPrompt="1"/>
          </p:nvPr>
        </p:nvSpPr>
        <p:spPr>
          <a:xfrm>
            <a:off x="864000" y="1316765"/>
            <a:ext cx="10465163" cy="4416491"/>
          </a:xfrm>
        </p:spPr>
        <p:txBody>
          <a:bodyPr tIns="0">
            <a:normAutofit/>
          </a:bodyPr>
          <a:lstStyle>
            <a:lvl1pPr marL="0" indent="0">
              <a:lnSpc>
                <a:spcPts val="2651"/>
              </a:lnSpc>
              <a:spcBef>
                <a:spcPts val="0"/>
              </a:spcBef>
              <a:buFont typeface="Arial" panose="020B0604020202020204" pitchFamily="34" charset="0"/>
              <a:buNone/>
              <a:defRPr sz="2386">
                <a:latin typeface="+mn-lt"/>
                <a:ea typeface="Lato Light" panose="020F0502020204030203" pitchFamily="34" charset="0"/>
                <a:cs typeface="Lato Light" panose="020F0502020204030203" pitchFamily="34" charset="0"/>
              </a:defRPr>
            </a:lvl1pPr>
            <a:lvl2pPr marL="605992" indent="0">
              <a:buNone/>
              <a:defRPr/>
            </a:lvl2pPr>
            <a:lvl3pPr marL="1211985" indent="0">
              <a:buNone/>
              <a:defRPr/>
            </a:lvl3pPr>
            <a:lvl4pPr marL="1817978" indent="0">
              <a:buNone/>
              <a:defRPr/>
            </a:lvl4pPr>
            <a:lvl5pPr marL="2423971" indent="0">
              <a:buNone/>
              <a:defRPr/>
            </a:lvl5pPr>
          </a:lstStyle>
          <a:p>
            <a:pPr lvl="0"/>
            <a:r>
              <a:rPr lang="en-US" dirty="0" smtClean="0"/>
              <a:t>&lt;Content&gt;</a:t>
            </a:r>
          </a:p>
        </p:txBody>
      </p:sp>
    </p:spTree>
    <p:extLst>
      <p:ext uri="{BB962C8B-B14F-4D97-AF65-F5344CB8AC3E}">
        <p14:creationId xmlns:p14="http://schemas.microsoft.com/office/powerpoint/2010/main" val="19618589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ky Blue - 2 placeholder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2"/>
          <p:cNvSpPr>
            <a:spLocks noGrp="1"/>
          </p:cNvSpPr>
          <p:nvPr>
            <p:ph idx="10" hasCustomPrompt="1"/>
          </p:nvPr>
        </p:nvSpPr>
        <p:spPr>
          <a:xfrm>
            <a:off x="863999" y="1316765"/>
            <a:ext cx="5227949" cy="4416491"/>
          </a:xfrm>
          <a:prstGeom prst="rect">
            <a:avLst/>
          </a:prstGeom>
        </p:spPr>
        <p:txBody>
          <a:bodyPr tIns="0">
            <a:normAutofit/>
          </a:bodyPr>
          <a:lstStyle>
            <a:lvl1pPr marL="0" indent="0">
              <a:lnSpc>
                <a:spcPts val="2651"/>
              </a:lnSpc>
              <a:spcBef>
                <a:spcPts val="0"/>
              </a:spcBef>
              <a:buFont typeface="Lato Light" panose="020F0502020204030203" pitchFamily="34" charset="0"/>
              <a:buNone/>
              <a:defRPr sz="2386">
                <a:solidFill>
                  <a:srgbClr val="454347"/>
                </a:solidFill>
                <a:latin typeface="+mn-lt"/>
                <a:ea typeface="Lato Light" panose="020F0502020204030203" pitchFamily="34" charset="0"/>
                <a:cs typeface="Lato Light" panose="020F0502020204030203" pitchFamily="34" charset="0"/>
              </a:defRPr>
            </a:lvl1pPr>
            <a:lvl2pPr marL="605992" indent="0">
              <a:buNone/>
              <a:defRPr/>
            </a:lvl2pPr>
            <a:lvl3pPr marL="1211985" indent="0">
              <a:buNone/>
              <a:defRPr/>
            </a:lvl3pPr>
            <a:lvl4pPr marL="1817978" indent="0">
              <a:buNone/>
              <a:defRPr/>
            </a:lvl4pPr>
            <a:lvl5pPr marL="2423971" indent="0">
              <a:buNone/>
              <a:defRPr/>
            </a:lvl5pPr>
          </a:lstStyle>
          <a:p>
            <a:pPr lvl="0"/>
            <a:r>
              <a:rPr lang="en-US" dirty="0" smtClean="0"/>
              <a:t>&lt;Content&gt;</a:t>
            </a:r>
          </a:p>
        </p:txBody>
      </p:sp>
      <p:sp>
        <p:nvSpPr>
          <p:cNvPr id="18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288021" y="1316765"/>
            <a:ext cx="5088566" cy="441649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en-US" sz="2386" dirty="0">
                <a:solidFill>
                  <a:srgbClr val="454347"/>
                </a:solidFill>
                <a:latin typeface="+mn-lt"/>
              </a:defRPr>
            </a:lvl1pPr>
            <a:lvl2pPr>
              <a:defRPr sz="3181"/>
            </a:lvl2pPr>
            <a:lvl3pPr>
              <a:defRPr sz="2651"/>
            </a:lvl3pPr>
            <a:lvl4pPr>
              <a:defRPr sz="2386"/>
            </a:lvl4pPr>
            <a:lvl5pPr>
              <a:defRPr sz="2386"/>
            </a:lvl5pPr>
            <a:lvl6pPr>
              <a:defRPr sz="2386"/>
            </a:lvl6pPr>
            <a:lvl7pPr>
              <a:defRPr sz="2386"/>
            </a:lvl7pPr>
            <a:lvl8pPr>
              <a:defRPr sz="2386"/>
            </a:lvl8pPr>
            <a:lvl9pPr>
              <a:defRPr sz="2386"/>
            </a:lvl9pPr>
          </a:lstStyle>
          <a:p>
            <a:pPr lvl="0"/>
            <a:r>
              <a:rPr lang="en-US" dirty="0" smtClean="0"/>
              <a:t>&lt;Graphics&gt;</a:t>
            </a:r>
          </a:p>
        </p:txBody>
      </p:sp>
      <p:sp>
        <p:nvSpPr>
          <p:cNvPr id="19" name="Title 1"/>
          <p:cNvSpPr>
            <a:spLocks noGrp="1"/>
          </p:cNvSpPr>
          <p:nvPr>
            <p:ph type="title" hasCustomPrompt="1"/>
          </p:nvPr>
        </p:nvSpPr>
        <p:spPr>
          <a:xfrm>
            <a:off x="864000" y="356659"/>
            <a:ext cx="10512587" cy="7200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ts val="4374"/>
              </a:lnSpc>
              <a:spcAft>
                <a:spcPts val="1458"/>
              </a:spcAft>
              <a:defRPr b="0" baseline="0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&lt;Heading&gt;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838285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al Blue - Section titl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spect="1"/>
          </p:cNvSpPr>
          <p:nvPr userDrawn="1"/>
        </p:nvSpPr>
        <p:spPr>
          <a:xfrm>
            <a:off x="-8092" y="-8092"/>
            <a:ext cx="7389604" cy="6862046"/>
          </a:xfrm>
          <a:prstGeom prst="rect">
            <a:avLst/>
          </a:prstGeom>
          <a:blipFill dpi="0" rotWithShape="1">
            <a:blip r:embed="rId2" cstate="print">
              <a:alphaModFix amt="5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109994" t="-28707" b="-97431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9944086" y="3958390"/>
            <a:ext cx="1785745" cy="2460978"/>
          </a:xfrm>
        </p:spPr>
        <p:txBody>
          <a:bodyPr wrap="none" lIns="0" tIns="0" rIns="0" bIns="0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16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AU" dirty="0" smtClean="0"/>
              <a:t>3</a:t>
            </a:r>
            <a:endParaRPr lang="en-AU" dirty="0"/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809758"/>
            <a:ext cx="6543312" cy="1325563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Section heading</a:t>
            </a:r>
            <a:br>
              <a:rPr lang="en-US" dirty="0" smtClean="0"/>
            </a:br>
            <a:r>
              <a:rPr lang="en-US" dirty="0" smtClean="0"/>
              <a:t>second line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167844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al Blue - Section title with imag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 userDrawn="1"/>
        </p:nvSpPr>
        <p:spPr>
          <a:xfrm>
            <a:off x="-8092" y="-16185"/>
            <a:ext cx="11058870" cy="6878231"/>
          </a:xfrm>
          <a:prstGeom prst="rect">
            <a:avLst/>
          </a:prstGeom>
          <a:blipFill dpi="0" rotWithShape="1">
            <a:blip r:embed="rId2" cstate="print">
              <a:alphaModFix amt="5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39736" t="-38125" r="-1" b="-87901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793"/>
          </a:p>
        </p:txBody>
      </p:sp>
      <p:sp>
        <p:nvSpPr>
          <p:cNvPr id="12" name="object 7"/>
          <p:cNvSpPr/>
          <p:nvPr userDrawn="1"/>
        </p:nvSpPr>
        <p:spPr>
          <a:xfrm>
            <a:off x="6353439" y="0"/>
            <a:ext cx="313653" cy="217573"/>
          </a:xfrm>
          <a:custGeom>
            <a:avLst/>
            <a:gdLst/>
            <a:ahLst/>
            <a:cxnLst/>
            <a:rect l="l" t="t" r="r" b="b"/>
            <a:pathLst>
              <a:path w="314959" h="217170">
                <a:moveTo>
                  <a:pt x="0" y="216959"/>
                </a:moveTo>
                <a:lnTo>
                  <a:pt x="42592" y="183589"/>
                </a:lnTo>
                <a:lnTo>
                  <a:pt x="85014" y="151571"/>
                </a:lnTo>
                <a:lnTo>
                  <a:pt x="127267" y="120898"/>
                </a:lnTo>
                <a:lnTo>
                  <a:pt x="169355" y="91566"/>
                </a:lnTo>
                <a:lnTo>
                  <a:pt x="211280" y="63568"/>
                </a:lnTo>
                <a:lnTo>
                  <a:pt x="253046" y="36899"/>
                </a:lnTo>
                <a:lnTo>
                  <a:pt x="294654" y="11555"/>
                </a:lnTo>
                <a:lnTo>
                  <a:pt x="314591" y="0"/>
                </a:lnTo>
              </a:path>
            </a:pathLst>
          </a:custGeom>
          <a:ln w="17233">
            <a:solidFill>
              <a:srgbClr val="FFFFFF">
                <a:alpha val="10000"/>
              </a:srgbClr>
            </a:solidFill>
          </a:ln>
        </p:spPr>
        <p:txBody>
          <a:bodyPr wrap="square" lIns="0" tIns="0" rIns="0" bIns="0" rtlCol="0"/>
          <a:lstStyle/>
          <a:p>
            <a:endParaRPr sz="1793"/>
          </a:p>
        </p:txBody>
      </p:sp>
      <p:sp>
        <p:nvSpPr>
          <p:cNvPr id="16" name="object 9"/>
          <p:cNvSpPr txBox="1">
            <a:spLocks noGrp="1"/>
          </p:cNvSpPr>
          <p:nvPr>
            <p:ph type="title" hasCustomPrompt="1"/>
          </p:nvPr>
        </p:nvSpPr>
        <p:spPr>
          <a:xfrm>
            <a:off x="3801305" y="1718302"/>
            <a:ext cx="3217474" cy="98928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 marL="12648">
              <a:lnSpc>
                <a:spcPts val="3745"/>
              </a:lnSpc>
              <a:spcBef>
                <a:spcPts val="100"/>
              </a:spcBef>
              <a:defRPr sz="3187">
                <a:solidFill>
                  <a:schemeClr val="bg1"/>
                </a:solidFill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defRPr>
            </a:lvl1pPr>
          </a:lstStyle>
          <a:p>
            <a:pPr marL="12700">
              <a:lnSpc>
                <a:spcPts val="3760"/>
              </a:lnSpc>
              <a:spcBef>
                <a:spcPts val="100"/>
              </a:spcBef>
            </a:pPr>
            <a:r>
              <a:rPr lang="en-US" spc="5" dirty="0" smtClean="0"/>
              <a:t>Section</a:t>
            </a:r>
            <a:r>
              <a:rPr lang="en-US" spc="-90" dirty="0" smtClean="0"/>
              <a:t> </a:t>
            </a:r>
            <a:r>
              <a:rPr lang="en-US" dirty="0" smtClean="0"/>
              <a:t>heading</a:t>
            </a:r>
            <a:br>
              <a:rPr lang="en-US" dirty="0" smtClean="0"/>
            </a:br>
            <a:r>
              <a:rPr lang="en-US" spc="-10" dirty="0" smtClean="0"/>
              <a:t>second </a:t>
            </a:r>
            <a:r>
              <a:rPr lang="en-US" spc="-5" dirty="0" smtClean="0"/>
              <a:t>line</a:t>
            </a:r>
            <a:endParaRPr spc="-5" dirty="0"/>
          </a:p>
        </p:txBody>
      </p:sp>
      <p:sp>
        <p:nvSpPr>
          <p:cNvPr id="19" name="Picture Placeholder 2" descr="Decorative"/>
          <p:cNvSpPr>
            <a:spLocks noGrp="1"/>
          </p:cNvSpPr>
          <p:nvPr>
            <p:ph type="pic" sz="quarter" idx="12"/>
          </p:nvPr>
        </p:nvSpPr>
        <p:spPr>
          <a:xfrm>
            <a:off x="1" y="0"/>
            <a:ext cx="3324660" cy="6858000"/>
          </a:xfrm>
          <a:solidFill>
            <a:schemeClr val="bg1"/>
          </a:solidFill>
        </p:spPr>
        <p:txBody>
          <a:bodyPr/>
          <a:lstStyle>
            <a:lvl1pPr marL="0" marR="0" indent="0" algn="l" defTabSz="121198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lvl1pPr>
          </a:lstStyle>
          <a:p>
            <a:pPr marL="0" marR="0" lvl="0" indent="0" algn="l" defTabSz="121198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AU" dirty="0" smtClean="0"/>
              <a:t>Click icon to add picture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9944086" y="3958390"/>
            <a:ext cx="1785745" cy="2460978"/>
          </a:xfrm>
        </p:spPr>
        <p:txBody>
          <a:bodyPr wrap="none" lIns="0" tIns="0" rIns="0" bIns="0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16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AU" dirty="0" smtClean="0"/>
              <a:t>3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028385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al Blue - 1 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864000" y="356659"/>
            <a:ext cx="10465163" cy="720000"/>
          </a:xfrm>
        </p:spPr>
        <p:txBody>
          <a:bodyPr>
            <a:noAutofit/>
          </a:bodyPr>
          <a:lstStyle>
            <a:lvl1pPr>
              <a:lnSpc>
                <a:spcPts val="4374"/>
              </a:lnSpc>
              <a:spcAft>
                <a:spcPts val="1458"/>
              </a:spcAft>
              <a:defRPr b="0">
                <a:solidFill>
                  <a:schemeClr val="accent3"/>
                </a:solidFill>
              </a:defRPr>
            </a:lvl1pPr>
          </a:lstStyle>
          <a:p>
            <a:r>
              <a:rPr lang="en-US" dirty="0" smtClean="0"/>
              <a:t>&lt;Heading&gt;</a:t>
            </a:r>
            <a:endParaRPr lang="en-AU" dirty="0"/>
          </a:p>
        </p:txBody>
      </p:sp>
      <p:sp>
        <p:nvSpPr>
          <p:cNvPr id="7" name="Content Placeholder 2"/>
          <p:cNvSpPr>
            <a:spLocks noGrp="1"/>
          </p:cNvSpPr>
          <p:nvPr>
            <p:ph idx="1" hasCustomPrompt="1"/>
          </p:nvPr>
        </p:nvSpPr>
        <p:spPr>
          <a:xfrm>
            <a:off x="864000" y="1316765"/>
            <a:ext cx="10465163" cy="4416491"/>
          </a:xfrm>
        </p:spPr>
        <p:txBody>
          <a:bodyPr tIns="0">
            <a:normAutofit/>
          </a:bodyPr>
          <a:lstStyle>
            <a:lvl1pPr marL="0" indent="0">
              <a:lnSpc>
                <a:spcPts val="2651"/>
              </a:lnSpc>
              <a:spcBef>
                <a:spcPts val="0"/>
              </a:spcBef>
              <a:buFont typeface="Arial" panose="020B0604020202020204" pitchFamily="34" charset="0"/>
              <a:buNone/>
              <a:defRPr sz="2386">
                <a:latin typeface="+mn-lt"/>
                <a:ea typeface="Lato Light" panose="020F0502020204030203" pitchFamily="34" charset="0"/>
                <a:cs typeface="Lato Light" panose="020F0502020204030203" pitchFamily="34" charset="0"/>
              </a:defRPr>
            </a:lvl1pPr>
            <a:lvl2pPr marL="605992" indent="0">
              <a:buNone/>
              <a:defRPr/>
            </a:lvl2pPr>
            <a:lvl3pPr marL="1211985" indent="0">
              <a:buNone/>
              <a:defRPr/>
            </a:lvl3pPr>
            <a:lvl4pPr marL="1817978" indent="0">
              <a:buNone/>
              <a:defRPr/>
            </a:lvl4pPr>
            <a:lvl5pPr marL="2423971" indent="0">
              <a:buNone/>
              <a:defRPr/>
            </a:lvl5pPr>
          </a:lstStyle>
          <a:p>
            <a:pPr lvl="0"/>
            <a:r>
              <a:rPr lang="en-US" dirty="0" smtClean="0"/>
              <a:t>&lt;Content&gt;</a:t>
            </a:r>
          </a:p>
        </p:txBody>
      </p:sp>
    </p:spTree>
    <p:extLst>
      <p:ext uri="{BB962C8B-B14F-4D97-AF65-F5344CB8AC3E}">
        <p14:creationId xmlns:p14="http://schemas.microsoft.com/office/powerpoint/2010/main" val="17659040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al Blue - 2 placeholder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2"/>
          <p:cNvSpPr>
            <a:spLocks noGrp="1"/>
          </p:cNvSpPr>
          <p:nvPr>
            <p:ph idx="10" hasCustomPrompt="1"/>
          </p:nvPr>
        </p:nvSpPr>
        <p:spPr>
          <a:xfrm>
            <a:off x="863999" y="1316765"/>
            <a:ext cx="5227949" cy="4416491"/>
          </a:xfrm>
          <a:prstGeom prst="rect">
            <a:avLst/>
          </a:prstGeom>
        </p:spPr>
        <p:txBody>
          <a:bodyPr tIns="0">
            <a:normAutofit/>
          </a:bodyPr>
          <a:lstStyle>
            <a:lvl1pPr marL="0" indent="0">
              <a:lnSpc>
                <a:spcPts val="2651"/>
              </a:lnSpc>
              <a:spcBef>
                <a:spcPts val="0"/>
              </a:spcBef>
              <a:buFont typeface="Lato Light" panose="020F0502020204030203" pitchFamily="34" charset="0"/>
              <a:buNone/>
              <a:defRPr sz="2386">
                <a:solidFill>
                  <a:srgbClr val="454347"/>
                </a:solidFill>
                <a:latin typeface="+mn-lt"/>
                <a:ea typeface="Lato Light" panose="020F0502020204030203" pitchFamily="34" charset="0"/>
                <a:cs typeface="Lato Light" panose="020F0502020204030203" pitchFamily="34" charset="0"/>
              </a:defRPr>
            </a:lvl1pPr>
            <a:lvl2pPr marL="605992" indent="0">
              <a:buNone/>
              <a:defRPr/>
            </a:lvl2pPr>
            <a:lvl3pPr marL="1211985" indent="0">
              <a:buNone/>
              <a:defRPr/>
            </a:lvl3pPr>
            <a:lvl4pPr marL="1817978" indent="0">
              <a:buNone/>
              <a:defRPr/>
            </a:lvl4pPr>
            <a:lvl5pPr marL="2423971" indent="0">
              <a:buNone/>
              <a:defRPr/>
            </a:lvl5pPr>
          </a:lstStyle>
          <a:p>
            <a:pPr lvl="0"/>
            <a:r>
              <a:rPr lang="en-US" dirty="0" smtClean="0"/>
              <a:t>&lt;Content&gt;</a:t>
            </a:r>
          </a:p>
        </p:txBody>
      </p:sp>
      <p:sp>
        <p:nvSpPr>
          <p:cNvPr id="18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288021" y="1316765"/>
            <a:ext cx="5088566" cy="441649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en-US" sz="2386" dirty="0">
                <a:solidFill>
                  <a:srgbClr val="454347"/>
                </a:solidFill>
                <a:latin typeface="+mn-lt"/>
              </a:defRPr>
            </a:lvl1pPr>
            <a:lvl2pPr>
              <a:defRPr sz="3181"/>
            </a:lvl2pPr>
            <a:lvl3pPr>
              <a:defRPr sz="2651"/>
            </a:lvl3pPr>
            <a:lvl4pPr>
              <a:defRPr sz="2386"/>
            </a:lvl4pPr>
            <a:lvl5pPr>
              <a:defRPr sz="2386"/>
            </a:lvl5pPr>
            <a:lvl6pPr>
              <a:defRPr sz="2386"/>
            </a:lvl6pPr>
            <a:lvl7pPr>
              <a:defRPr sz="2386"/>
            </a:lvl7pPr>
            <a:lvl8pPr>
              <a:defRPr sz="2386"/>
            </a:lvl8pPr>
            <a:lvl9pPr>
              <a:defRPr sz="2386"/>
            </a:lvl9pPr>
          </a:lstStyle>
          <a:p>
            <a:pPr lvl="0"/>
            <a:r>
              <a:rPr lang="en-US" dirty="0" smtClean="0"/>
              <a:t>&lt;Graphics&gt;</a:t>
            </a:r>
          </a:p>
        </p:txBody>
      </p:sp>
      <p:sp>
        <p:nvSpPr>
          <p:cNvPr id="19" name="Title 1"/>
          <p:cNvSpPr>
            <a:spLocks noGrp="1"/>
          </p:cNvSpPr>
          <p:nvPr>
            <p:ph type="title" hasCustomPrompt="1"/>
          </p:nvPr>
        </p:nvSpPr>
        <p:spPr>
          <a:xfrm>
            <a:off x="864000" y="356659"/>
            <a:ext cx="10512587" cy="7200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ts val="4374"/>
              </a:lnSpc>
              <a:spcAft>
                <a:spcPts val="1458"/>
              </a:spcAft>
              <a:defRPr b="0" baseline="0">
                <a:solidFill>
                  <a:schemeClr val="accent3"/>
                </a:solidFill>
              </a:defRPr>
            </a:lvl1pPr>
          </a:lstStyle>
          <a:p>
            <a:r>
              <a:rPr lang="en-US" dirty="0" smtClean="0"/>
              <a:t>&lt;Heading&gt;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409189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ine Red - Section titl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spect="1"/>
          </p:cNvSpPr>
          <p:nvPr userDrawn="1"/>
        </p:nvSpPr>
        <p:spPr>
          <a:xfrm>
            <a:off x="-8092" y="-8092"/>
            <a:ext cx="7389604" cy="6862046"/>
          </a:xfrm>
          <a:prstGeom prst="rect">
            <a:avLst/>
          </a:prstGeom>
          <a:blipFill dpi="0" rotWithShape="1">
            <a:blip r:embed="rId2" cstate="print">
              <a:alphaModFix amt="5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109994" t="-28707" b="-97431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9944086" y="3958390"/>
            <a:ext cx="1785745" cy="2460978"/>
          </a:xfrm>
        </p:spPr>
        <p:txBody>
          <a:bodyPr wrap="none" lIns="0" tIns="0" rIns="0" bIns="0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16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AU" dirty="0" smtClean="0"/>
              <a:t>4</a:t>
            </a:r>
            <a:endParaRPr lang="en-AU" dirty="0"/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809758"/>
            <a:ext cx="6543312" cy="1325563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Section heading</a:t>
            </a:r>
            <a:br>
              <a:rPr lang="en-US" dirty="0" smtClean="0"/>
            </a:br>
            <a:r>
              <a:rPr lang="en-US" dirty="0" smtClean="0"/>
              <a:t>second line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023224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ine Red - Section title with imag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 userDrawn="1"/>
        </p:nvSpPr>
        <p:spPr>
          <a:xfrm>
            <a:off x="-8092" y="-16185"/>
            <a:ext cx="11058870" cy="6878231"/>
          </a:xfrm>
          <a:prstGeom prst="rect">
            <a:avLst/>
          </a:prstGeom>
          <a:blipFill dpi="0" rotWithShape="1">
            <a:blip r:embed="rId2" cstate="print">
              <a:alphaModFix amt="5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39736" t="-38125" r="-1" b="-87901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793"/>
          </a:p>
        </p:txBody>
      </p:sp>
      <p:sp>
        <p:nvSpPr>
          <p:cNvPr id="12" name="object 7"/>
          <p:cNvSpPr/>
          <p:nvPr userDrawn="1"/>
        </p:nvSpPr>
        <p:spPr>
          <a:xfrm>
            <a:off x="6353439" y="0"/>
            <a:ext cx="313653" cy="217573"/>
          </a:xfrm>
          <a:custGeom>
            <a:avLst/>
            <a:gdLst/>
            <a:ahLst/>
            <a:cxnLst/>
            <a:rect l="l" t="t" r="r" b="b"/>
            <a:pathLst>
              <a:path w="314959" h="217170">
                <a:moveTo>
                  <a:pt x="0" y="216959"/>
                </a:moveTo>
                <a:lnTo>
                  <a:pt x="42592" y="183589"/>
                </a:lnTo>
                <a:lnTo>
                  <a:pt x="85014" y="151571"/>
                </a:lnTo>
                <a:lnTo>
                  <a:pt x="127267" y="120898"/>
                </a:lnTo>
                <a:lnTo>
                  <a:pt x="169355" y="91566"/>
                </a:lnTo>
                <a:lnTo>
                  <a:pt x="211280" y="63568"/>
                </a:lnTo>
                <a:lnTo>
                  <a:pt x="253046" y="36899"/>
                </a:lnTo>
                <a:lnTo>
                  <a:pt x="294654" y="11555"/>
                </a:lnTo>
                <a:lnTo>
                  <a:pt x="314591" y="0"/>
                </a:lnTo>
              </a:path>
            </a:pathLst>
          </a:custGeom>
          <a:ln w="17233">
            <a:solidFill>
              <a:srgbClr val="FFFFFF">
                <a:alpha val="10000"/>
              </a:srgbClr>
            </a:solidFill>
          </a:ln>
        </p:spPr>
        <p:txBody>
          <a:bodyPr wrap="square" lIns="0" tIns="0" rIns="0" bIns="0" rtlCol="0"/>
          <a:lstStyle/>
          <a:p>
            <a:endParaRPr sz="1793"/>
          </a:p>
        </p:txBody>
      </p:sp>
      <p:sp>
        <p:nvSpPr>
          <p:cNvPr id="16" name="object 9"/>
          <p:cNvSpPr txBox="1">
            <a:spLocks noGrp="1"/>
          </p:cNvSpPr>
          <p:nvPr>
            <p:ph type="title" hasCustomPrompt="1"/>
          </p:nvPr>
        </p:nvSpPr>
        <p:spPr>
          <a:xfrm>
            <a:off x="3801305" y="1718302"/>
            <a:ext cx="3217474" cy="98928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 marL="12648">
              <a:lnSpc>
                <a:spcPts val="3745"/>
              </a:lnSpc>
              <a:spcBef>
                <a:spcPts val="100"/>
              </a:spcBef>
              <a:defRPr sz="3187">
                <a:solidFill>
                  <a:schemeClr val="bg1"/>
                </a:solidFill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defRPr>
            </a:lvl1pPr>
          </a:lstStyle>
          <a:p>
            <a:pPr marL="12700">
              <a:lnSpc>
                <a:spcPts val="3760"/>
              </a:lnSpc>
              <a:spcBef>
                <a:spcPts val="100"/>
              </a:spcBef>
            </a:pPr>
            <a:r>
              <a:rPr lang="en-US" spc="5" dirty="0" smtClean="0"/>
              <a:t>Section</a:t>
            </a:r>
            <a:r>
              <a:rPr lang="en-US" spc="-90" dirty="0" smtClean="0"/>
              <a:t> </a:t>
            </a:r>
            <a:r>
              <a:rPr lang="en-US" dirty="0" smtClean="0"/>
              <a:t>heading</a:t>
            </a:r>
            <a:br>
              <a:rPr lang="en-US" dirty="0" smtClean="0"/>
            </a:br>
            <a:r>
              <a:rPr lang="en-US" spc="-10" dirty="0" smtClean="0"/>
              <a:t>second </a:t>
            </a:r>
            <a:r>
              <a:rPr lang="en-US" spc="-5" dirty="0" smtClean="0"/>
              <a:t>line</a:t>
            </a:r>
            <a:endParaRPr spc="-5" dirty="0"/>
          </a:p>
        </p:txBody>
      </p:sp>
      <p:sp>
        <p:nvSpPr>
          <p:cNvPr id="18" name="Picture Placeholder 2" descr="Decorative"/>
          <p:cNvSpPr>
            <a:spLocks noGrp="1"/>
          </p:cNvSpPr>
          <p:nvPr>
            <p:ph type="pic" sz="quarter" idx="12"/>
          </p:nvPr>
        </p:nvSpPr>
        <p:spPr>
          <a:xfrm>
            <a:off x="1" y="0"/>
            <a:ext cx="3324660" cy="6858000"/>
          </a:xfrm>
          <a:solidFill>
            <a:schemeClr val="bg1"/>
          </a:solidFill>
        </p:spPr>
        <p:txBody>
          <a:bodyPr/>
          <a:lstStyle>
            <a:lvl1pPr marL="0" marR="0" indent="0" algn="l" defTabSz="121198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lvl1pPr>
          </a:lstStyle>
          <a:p>
            <a:pPr marL="0" marR="0" lvl="0" indent="0" algn="l" defTabSz="121198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AU" dirty="0" smtClean="0"/>
              <a:t>Click icon to add picture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9944086" y="3958390"/>
            <a:ext cx="1785745" cy="2460978"/>
          </a:xfrm>
        </p:spPr>
        <p:txBody>
          <a:bodyPr wrap="none" lIns="0" tIns="0" rIns="0" bIns="0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16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AU" dirty="0" smtClean="0"/>
              <a:t>4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777600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ine Red - 1 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864000" y="356659"/>
            <a:ext cx="10465163" cy="720000"/>
          </a:xfrm>
        </p:spPr>
        <p:txBody>
          <a:bodyPr>
            <a:noAutofit/>
          </a:bodyPr>
          <a:lstStyle>
            <a:lvl1pPr>
              <a:lnSpc>
                <a:spcPts val="4374"/>
              </a:lnSpc>
              <a:spcAft>
                <a:spcPts val="1458"/>
              </a:spcAft>
              <a:defRPr b="0" baseline="0">
                <a:solidFill>
                  <a:schemeClr val="accent4"/>
                </a:solidFill>
              </a:defRPr>
            </a:lvl1pPr>
          </a:lstStyle>
          <a:p>
            <a:r>
              <a:rPr lang="en-US" dirty="0" smtClean="0"/>
              <a:t>&lt;Heading&gt;</a:t>
            </a:r>
            <a:endParaRPr lang="en-AU" dirty="0"/>
          </a:p>
        </p:txBody>
      </p:sp>
      <p:sp>
        <p:nvSpPr>
          <p:cNvPr id="7" name="Content Placeholder 2"/>
          <p:cNvSpPr>
            <a:spLocks noGrp="1"/>
          </p:cNvSpPr>
          <p:nvPr>
            <p:ph idx="1" hasCustomPrompt="1"/>
          </p:nvPr>
        </p:nvSpPr>
        <p:spPr>
          <a:xfrm>
            <a:off x="864000" y="1316765"/>
            <a:ext cx="10465163" cy="4416491"/>
          </a:xfrm>
        </p:spPr>
        <p:txBody>
          <a:bodyPr tIns="0">
            <a:normAutofit/>
          </a:bodyPr>
          <a:lstStyle>
            <a:lvl1pPr marL="0" indent="0">
              <a:lnSpc>
                <a:spcPts val="2651"/>
              </a:lnSpc>
              <a:spcBef>
                <a:spcPts val="0"/>
              </a:spcBef>
              <a:buFont typeface="Arial" panose="020B0604020202020204" pitchFamily="34" charset="0"/>
              <a:buNone/>
              <a:defRPr sz="2386">
                <a:latin typeface="+mn-lt"/>
                <a:ea typeface="Lato Light" panose="020F0502020204030203" pitchFamily="34" charset="0"/>
                <a:cs typeface="Lato Light" panose="020F0502020204030203" pitchFamily="34" charset="0"/>
              </a:defRPr>
            </a:lvl1pPr>
            <a:lvl2pPr marL="605992" indent="0">
              <a:buNone/>
              <a:defRPr/>
            </a:lvl2pPr>
            <a:lvl3pPr marL="1211985" indent="0">
              <a:buNone/>
              <a:defRPr/>
            </a:lvl3pPr>
            <a:lvl4pPr marL="1817978" indent="0">
              <a:buNone/>
              <a:defRPr/>
            </a:lvl4pPr>
            <a:lvl5pPr marL="2423971" indent="0">
              <a:buNone/>
              <a:defRPr/>
            </a:lvl5pPr>
          </a:lstStyle>
          <a:p>
            <a:pPr lvl="0"/>
            <a:r>
              <a:rPr lang="en-US" dirty="0" smtClean="0"/>
              <a:t>&lt;Content&gt;</a:t>
            </a:r>
          </a:p>
        </p:txBody>
      </p:sp>
    </p:spTree>
    <p:extLst>
      <p:ext uri="{BB962C8B-B14F-4D97-AF65-F5344CB8AC3E}">
        <p14:creationId xmlns:p14="http://schemas.microsoft.com/office/powerpoint/2010/main" val="42323475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6126388" y="0"/>
            <a:ext cx="6122987" cy="68453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anchor="t"/>
          <a:lstStyle>
            <a:lvl1pPr marL="0" indent="0" algn="ctr">
              <a:lnSpc>
                <a:spcPct val="100000"/>
              </a:lnSpc>
              <a:spcBef>
                <a:spcPts val="2000"/>
              </a:spcBef>
              <a:buNone/>
              <a:defRPr sz="3000" baseline="0">
                <a:solidFill>
                  <a:srgbClr val="454347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AU" dirty="0"/>
          </a:p>
        </p:txBody>
      </p:sp>
      <p:pic>
        <p:nvPicPr>
          <p:cNvPr id="4" name="Picture 3" descr="Northern Territory Government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9638" y="5654898"/>
            <a:ext cx="2017706" cy="720000"/>
          </a:xfrm>
          <a:prstGeom prst="rect">
            <a:avLst/>
          </a:prstGeom>
        </p:spPr>
      </p:pic>
      <p:sp>
        <p:nvSpPr>
          <p:cNvPr id="5" name="Text Placeholder 14"/>
          <p:cNvSpPr>
            <a:spLocks noGrp="1"/>
          </p:cNvSpPr>
          <p:nvPr>
            <p:ph type="body" sz="quarter" idx="13" hasCustomPrompt="1"/>
          </p:nvPr>
        </p:nvSpPr>
        <p:spPr>
          <a:xfrm>
            <a:off x="504885" y="3155270"/>
            <a:ext cx="5234268" cy="2492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buNone/>
              <a:defRPr sz="1800" baseline="0">
                <a:solidFill>
                  <a:schemeClr val="bg1"/>
                </a:solidFill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defRPr>
            </a:lvl1pPr>
          </a:lstStyle>
          <a:p>
            <a:pPr lvl="0"/>
            <a:r>
              <a:rPr lang="en-US" dirty="0" smtClean="0"/>
              <a:t>Speaker/Business unit name</a:t>
            </a:r>
          </a:p>
        </p:txBody>
      </p:sp>
      <p:sp>
        <p:nvSpPr>
          <p:cNvPr id="6" name="Text Placeholder 18"/>
          <p:cNvSpPr>
            <a:spLocks noGrp="1"/>
          </p:cNvSpPr>
          <p:nvPr>
            <p:ph type="body" sz="quarter" idx="14" hasCustomPrompt="1"/>
          </p:nvPr>
        </p:nvSpPr>
        <p:spPr>
          <a:xfrm>
            <a:off x="504000" y="509055"/>
            <a:ext cx="5236040" cy="249299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>
              <a:spcBef>
                <a:spcPts val="0"/>
              </a:spcBef>
              <a:buNone/>
              <a:defRPr sz="1800" baseline="0">
                <a:solidFill>
                  <a:schemeClr val="bg1"/>
                </a:solidFill>
                <a:latin typeface="+mn-lt"/>
                <a:ea typeface="Lato Semibold" panose="020F0502020204030203" pitchFamily="34" charset="0"/>
                <a:cs typeface="Lato Semibold" panose="020F0502020204030203" pitchFamily="34" charset="0"/>
              </a:defRPr>
            </a:lvl1pPr>
          </a:lstStyle>
          <a:p>
            <a:pPr lvl="0"/>
            <a:r>
              <a:rPr lang="en-US" dirty="0" smtClean="0"/>
              <a:t>Department of &lt;AGENCY NAME&gt;</a:t>
            </a:r>
            <a:endParaRPr lang="en-AU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504000" y="1694458"/>
            <a:ext cx="5235153" cy="1322388"/>
          </a:xfrm>
          <a:prstGeom prst="rect">
            <a:avLst/>
          </a:prstGeom>
        </p:spPr>
        <p:txBody>
          <a:bodyPr lIns="0" rIns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Presentation title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494221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ine Red - 2 placeholder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2"/>
          <p:cNvSpPr>
            <a:spLocks noGrp="1"/>
          </p:cNvSpPr>
          <p:nvPr>
            <p:ph idx="10" hasCustomPrompt="1"/>
          </p:nvPr>
        </p:nvSpPr>
        <p:spPr>
          <a:xfrm>
            <a:off x="863999" y="1316765"/>
            <a:ext cx="5227949" cy="4416491"/>
          </a:xfrm>
          <a:prstGeom prst="rect">
            <a:avLst/>
          </a:prstGeom>
        </p:spPr>
        <p:txBody>
          <a:bodyPr tIns="0">
            <a:normAutofit/>
          </a:bodyPr>
          <a:lstStyle>
            <a:lvl1pPr marL="0" indent="0">
              <a:lnSpc>
                <a:spcPts val="2651"/>
              </a:lnSpc>
              <a:spcBef>
                <a:spcPts val="0"/>
              </a:spcBef>
              <a:buFont typeface="Lato Light" panose="020F0502020204030203" pitchFamily="34" charset="0"/>
              <a:buNone/>
              <a:defRPr sz="2386">
                <a:solidFill>
                  <a:srgbClr val="454347"/>
                </a:solidFill>
                <a:latin typeface="+mn-lt"/>
                <a:ea typeface="Lato Light" panose="020F0502020204030203" pitchFamily="34" charset="0"/>
                <a:cs typeface="Lato Light" panose="020F0502020204030203" pitchFamily="34" charset="0"/>
              </a:defRPr>
            </a:lvl1pPr>
            <a:lvl2pPr marL="605992" indent="0">
              <a:buNone/>
              <a:defRPr/>
            </a:lvl2pPr>
            <a:lvl3pPr marL="1211985" indent="0">
              <a:buNone/>
              <a:defRPr/>
            </a:lvl3pPr>
            <a:lvl4pPr marL="1817978" indent="0">
              <a:buNone/>
              <a:defRPr/>
            </a:lvl4pPr>
            <a:lvl5pPr marL="2423971" indent="0">
              <a:buNone/>
              <a:defRPr/>
            </a:lvl5pPr>
          </a:lstStyle>
          <a:p>
            <a:pPr lvl="0"/>
            <a:r>
              <a:rPr lang="en-US" dirty="0" smtClean="0"/>
              <a:t>&lt;Content&gt;</a:t>
            </a:r>
          </a:p>
        </p:txBody>
      </p:sp>
      <p:sp>
        <p:nvSpPr>
          <p:cNvPr id="18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288021" y="1316765"/>
            <a:ext cx="5088566" cy="441649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en-US" sz="2386" dirty="0">
                <a:solidFill>
                  <a:srgbClr val="454347"/>
                </a:solidFill>
                <a:latin typeface="+mn-lt"/>
              </a:defRPr>
            </a:lvl1pPr>
            <a:lvl2pPr>
              <a:defRPr sz="3181"/>
            </a:lvl2pPr>
            <a:lvl3pPr>
              <a:defRPr sz="2651"/>
            </a:lvl3pPr>
            <a:lvl4pPr>
              <a:defRPr sz="2386"/>
            </a:lvl4pPr>
            <a:lvl5pPr>
              <a:defRPr sz="2386"/>
            </a:lvl5pPr>
            <a:lvl6pPr>
              <a:defRPr sz="2386"/>
            </a:lvl6pPr>
            <a:lvl7pPr>
              <a:defRPr sz="2386"/>
            </a:lvl7pPr>
            <a:lvl8pPr>
              <a:defRPr sz="2386"/>
            </a:lvl8pPr>
            <a:lvl9pPr>
              <a:defRPr sz="2386"/>
            </a:lvl9pPr>
          </a:lstStyle>
          <a:p>
            <a:pPr lvl="0"/>
            <a:r>
              <a:rPr lang="en-US" dirty="0" smtClean="0"/>
              <a:t>&lt;Graphics&gt;</a:t>
            </a:r>
          </a:p>
        </p:txBody>
      </p:sp>
      <p:sp>
        <p:nvSpPr>
          <p:cNvPr id="19" name="Title 1"/>
          <p:cNvSpPr>
            <a:spLocks noGrp="1"/>
          </p:cNvSpPr>
          <p:nvPr>
            <p:ph type="title" hasCustomPrompt="1"/>
          </p:nvPr>
        </p:nvSpPr>
        <p:spPr>
          <a:xfrm>
            <a:off x="864000" y="356659"/>
            <a:ext cx="10512587" cy="7200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ts val="4374"/>
              </a:lnSpc>
              <a:spcAft>
                <a:spcPts val="1458"/>
              </a:spcAft>
              <a:defRPr b="0" baseline="0">
                <a:solidFill>
                  <a:schemeClr val="accent4"/>
                </a:solidFill>
              </a:defRPr>
            </a:lvl1pPr>
          </a:lstStyle>
          <a:p>
            <a:r>
              <a:rPr lang="en-US" dirty="0" smtClean="0"/>
              <a:t>&lt;Heading&gt;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987375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eep Mauve - section title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spect="1"/>
          </p:cNvSpPr>
          <p:nvPr userDrawn="1"/>
        </p:nvSpPr>
        <p:spPr>
          <a:xfrm>
            <a:off x="-8092" y="-8092"/>
            <a:ext cx="7389604" cy="6862046"/>
          </a:xfrm>
          <a:prstGeom prst="rect">
            <a:avLst/>
          </a:prstGeom>
          <a:blipFill dpi="0" rotWithShape="1">
            <a:blip r:embed="rId2" cstate="print">
              <a:alphaModFix amt="5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109994" t="-28707" b="-97431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9944086" y="3958390"/>
            <a:ext cx="1785745" cy="2460978"/>
          </a:xfrm>
        </p:spPr>
        <p:txBody>
          <a:bodyPr wrap="none" lIns="0" tIns="0" rIns="0" bIns="0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16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AU" dirty="0" smtClean="0"/>
              <a:t>5</a:t>
            </a:r>
            <a:endParaRPr lang="en-AU" dirty="0"/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809758"/>
            <a:ext cx="6543312" cy="1325563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Section heading</a:t>
            </a:r>
            <a:br>
              <a:rPr lang="en-US" dirty="0" smtClean="0"/>
            </a:br>
            <a:r>
              <a:rPr lang="en-US" dirty="0" smtClean="0"/>
              <a:t>second line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715396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eep Mauve - Section title with image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spect="1"/>
          </p:cNvSpPr>
          <p:nvPr userDrawn="1"/>
        </p:nvSpPr>
        <p:spPr>
          <a:xfrm>
            <a:off x="-8092" y="-16185"/>
            <a:ext cx="11058870" cy="6878231"/>
          </a:xfrm>
          <a:prstGeom prst="rect">
            <a:avLst/>
          </a:prstGeom>
          <a:blipFill dpi="0" rotWithShape="1">
            <a:blip r:embed="rId2" cstate="print">
              <a:alphaModFix amt="5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39736" t="-38125" r="-1" b="-87901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793"/>
          </a:p>
        </p:txBody>
      </p:sp>
      <p:sp>
        <p:nvSpPr>
          <p:cNvPr id="16" name="object 9"/>
          <p:cNvSpPr txBox="1">
            <a:spLocks noGrp="1"/>
          </p:cNvSpPr>
          <p:nvPr>
            <p:ph type="title" hasCustomPrompt="1"/>
          </p:nvPr>
        </p:nvSpPr>
        <p:spPr>
          <a:xfrm>
            <a:off x="3801305" y="1718302"/>
            <a:ext cx="3217474" cy="98928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 marL="12648">
              <a:lnSpc>
                <a:spcPts val="3745"/>
              </a:lnSpc>
              <a:spcBef>
                <a:spcPts val="100"/>
              </a:spcBef>
              <a:defRPr sz="3187">
                <a:solidFill>
                  <a:schemeClr val="bg1"/>
                </a:solidFill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defRPr>
            </a:lvl1pPr>
          </a:lstStyle>
          <a:p>
            <a:pPr marL="12700">
              <a:lnSpc>
                <a:spcPts val="3760"/>
              </a:lnSpc>
              <a:spcBef>
                <a:spcPts val="100"/>
              </a:spcBef>
            </a:pPr>
            <a:r>
              <a:rPr lang="en-US" spc="5" dirty="0" smtClean="0"/>
              <a:t>Section</a:t>
            </a:r>
            <a:r>
              <a:rPr lang="en-US" spc="-90" dirty="0" smtClean="0"/>
              <a:t> </a:t>
            </a:r>
            <a:r>
              <a:rPr lang="en-US" dirty="0" smtClean="0"/>
              <a:t>heading</a:t>
            </a:r>
            <a:br>
              <a:rPr lang="en-US" dirty="0" smtClean="0"/>
            </a:br>
            <a:r>
              <a:rPr lang="en-US" spc="-10" dirty="0" smtClean="0"/>
              <a:t>second </a:t>
            </a:r>
            <a:r>
              <a:rPr lang="en-US" spc="-5" dirty="0" smtClean="0"/>
              <a:t>line</a:t>
            </a:r>
            <a:endParaRPr spc="-5" dirty="0"/>
          </a:p>
        </p:txBody>
      </p:sp>
      <p:sp>
        <p:nvSpPr>
          <p:cNvPr id="18" name="Picture Placeholder 2" descr="Decorative"/>
          <p:cNvSpPr>
            <a:spLocks noGrp="1"/>
          </p:cNvSpPr>
          <p:nvPr>
            <p:ph type="pic" sz="quarter" idx="12"/>
          </p:nvPr>
        </p:nvSpPr>
        <p:spPr>
          <a:xfrm>
            <a:off x="1" y="0"/>
            <a:ext cx="3324660" cy="6858000"/>
          </a:xfrm>
          <a:solidFill>
            <a:schemeClr val="bg1"/>
          </a:solidFill>
        </p:spPr>
        <p:txBody>
          <a:bodyPr/>
          <a:lstStyle>
            <a:lvl1pPr marL="0" marR="0" indent="0" algn="l" defTabSz="121198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lvl1pPr>
          </a:lstStyle>
          <a:p>
            <a:pPr marL="0" marR="0" lvl="0" indent="0" algn="l" defTabSz="121198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AU" dirty="0" smtClean="0"/>
              <a:t>Click icon to add picture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9944086" y="3958390"/>
            <a:ext cx="1785745" cy="2460978"/>
          </a:xfrm>
        </p:spPr>
        <p:txBody>
          <a:bodyPr wrap="none" lIns="0" tIns="0" rIns="0" bIns="0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16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AU" dirty="0" smtClean="0"/>
              <a:t>5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142741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ep Mauve - 1 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864000" y="356659"/>
            <a:ext cx="10465163" cy="720000"/>
          </a:xfrm>
        </p:spPr>
        <p:txBody>
          <a:bodyPr>
            <a:noAutofit/>
          </a:bodyPr>
          <a:lstStyle>
            <a:lvl1pPr>
              <a:lnSpc>
                <a:spcPts val="4374"/>
              </a:lnSpc>
              <a:spcAft>
                <a:spcPts val="1458"/>
              </a:spcAft>
              <a:defRPr b="0">
                <a:solidFill>
                  <a:schemeClr val="accent5"/>
                </a:solidFill>
              </a:defRPr>
            </a:lvl1pPr>
          </a:lstStyle>
          <a:p>
            <a:r>
              <a:rPr lang="en-US" dirty="0" smtClean="0"/>
              <a:t>&lt;Heading&gt;</a:t>
            </a:r>
            <a:endParaRPr lang="en-AU" dirty="0"/>
          </a:p>
        </p:txBody>
      </p:sp>
      <p:sp>
        <p:nvSpPr>
          <p:cNvPr id="7" name="Content Placeholder 2"/>
          <p:cNvSpPr>
            <a:spLocks noGrp="1"/>
          </p:cNvSpPr>
          <p:nvPr>
            <p:ph idx="1" hasCustomPrompt="1"/>
          </p:nvPr>
        </p:nvSpPr>
        <p:spPr>
          <a:xfrm>
            <a:off x="864000" y="1316765"/>
            <a:ext cx="10465163" cy="4416491"/>
          </a:xfrm>
        </p:spPr>
        <p:txBody>
          <a:bodyPr tIns="0">
            <a:normAutofit/>
          </a:bodyPr>
          <a:lstStyle>
            <a:lvl1pPr marL="0" indent="0">
              <a:lnSpc>
                <a:spcPts val="2651"/>
              </a:lnSpc>
              <a:spcBef>
                <a:spcPts val="0"/>
              </a:spcBef>
              <a:buFont typeface="Arial" panose="020B0604020202020204" pitchFamily="34" charset="0"/>
              <a:buNone/>
              <a:defRPr sz="2386">
                <a:latin typeface="+mn-lt"/>
                <a:ea typeface="Lato Light" panose="020F0502020204030203" pitchFamily="34" charset="0"/>
                <a:cs typeface="Lato Light" panose="020F0502020204030203" pitchFamily="34" charset="0"/>
              </a:defRPr>
            </a:lvl1pPr>
            <a:lvl2pPr marL="605992" indent="0">
              <a:buNone/>
              <a:defRPr/>
            </a:lvl2pPr>
            <a:lvl3pPr marL="1211985" indent="0">
              <a:buNone/>
              <a:defRPr/>
            </a:lvl3pPr>
            <a:lvl4pPr marL="1817978" indent="0">
              <a:buNone/>
              <a:defRPr/>
            </a:lvl4pPr>
            <a:lvl5pPr marL="2423971" indent="0">
              <a:buNone/>
              <a:defRPr/>
            </a:lvl5pPr>
          </a:lstStyle>
          <a:p>
            <a:pPr lvl="0"/>
            <a:r>
              <a:rPr lang="en-US" dirty="0" smtClean="0"/>
              <a:t>&lt;Content&gt;</a:t>
            </a:r>
          </a:p>
        </p:txBody>
      </p:sp>
    </p:spTree>
    <p:extLst>
      <p:ext uri="{BB962C8B-B14F-4D97-AF65-F5344CB8AC3E}">
        <p14:creationId xmlns:p14="http://schemas.microsoft.com/office/powerpoint/2010/main" val="16155898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ep Mauve - 2 placeholder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2"/>
          <p:cNvSpPr>
            <a:spLocks noGrp="1"/>
          </p:cNvSpPr>
          <p:nvPr>
            <p:ph idx="10" hasCustomPrompt="1"/>
          </p:nvPr>
        </p:nvSpPr>
        <p:spPr>
          <a:xfrm>
            <a:off x="863999" y="1316765"/>
            <a:ext cx="5227949" cy="4416491"/>
          </a:xfrm>
          <a:prstGeom prst="rect">
            <a:avLst/>
          </a:prstGeom>
        </p:spPr>
        <p:txBody>
          <a:bodyPr tIns="0">
            <a:normAutofit/>
          </a:bodyPr>
          <a:lstStyle>
            <a:lvl1pPr marL="0" indent="0">
              <a:lnSpc>
                <a:spcPts val="2651"/>
              </a:lnSpc>
              <a:spcBef>
                <a:spcPts val="0"/>
              </a:spcBef>
              <a:buFont typeface="Lato Light" panose="020F0502020204030203" pitchFamily="34" charset="0"/>
              <a:buNone/>
              <a:defRPr sz="2386">
                <a:solidFill>
                  <a:srgbClr val="454347"/>
                </a:solidFill>
                <a:latin typeface="+mn-lt"/>
                <a:ea typeface="Lato Light" panose="020F0502020204030203" pitchFamily="34" charset="0"/>
                <a:cs typeface="Lato Light" panose="020F0502020204030203" pitchFamily="34" charset="0"/>
              </a:defRPr>
            </a:lvl1pPr>
            <a:lvl2pPr marL="605992" indent="0">
              <a:buNone/>
              <a:defRPr/>
            </a:lvl2pPr>
            <a:lvl3pPr marL="1211985" indent="0">
              <a:buNone/>
              <a:defRPr/>
            </a:lvl3pPr>
            <a:lvl4pPr marL="1817978" indent="0">
              <a:buNone/>
              <a:defRPr/>
            </a:lvl4pPr>
            <a:lvl5pPr marL="2423971" indent="0">
              <a:buNone/>
              <a:defRPr/>
            </a:lvl5pPr>
          </a:lstStyle>
          <a:p>
            <a:pPr lvl="0"/>
            <a:r>
              <a:rPr lang="en-US" dirty="0" smtClean="0"/>
              <a:t>&lt;Content&gt;</a:t>
            </a:r>
          </a:p>
        </p:txBody>
      </p:sp>
      <p:sp>
        <p:nvSpPr>
          <p:cNvPr id="18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288021" y="1316765"/>
            <a:ext cx="5088566" cy="441649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en-US" sz="2386" dirty="0">
                <a:solidFill>
                  <a:srgbClr val="454347"/>
                </a:solidFill>
                <a:latin typeface="+mn-lt"/>
              </a:defRPr>
            </a:lvl1pPr>
            <a:lvl2pPr>
              <a:defRPr sz="3181"/>
            </a:lvl2pPr>
            <a:lvl3pPr>
              <a:defRPr sz="2651"/>
            </a:lvl3pPr>
            <a:lvl4pPr>
              <a:defRPr sz="2386"/>
            </a:lvl4pPr>
            <a:lvl5pPr>
              <a:defRPr sz="2386"/>
            </a:lvl5pPr>
            <a:lvl6pPr>
              <a:defRPr sz="2386"/>
            </a:lvl6pPr>
            <a:lvl7pPr>
              <a:defRPr sz="2386"/>
            </a:lvl7pPr>
            <a:lvl8pPr>
              <a:defRPr sz="2386"/>
            </a:lvl8pPr>
            <a:lvl9pPr>
              <a:defRPr sz="2386"/>
            </a:lvl9pPr>
          </a:lstStyle>
          <a:p>
            <a:pPr lvl="0"/>
            <a:r>
              <a:rPr lang="en-US" dirty="0" smtClean="0"/>
              <a:t>&lt;Graphics&gt;</a:t>
            </a:r>
          </a:p>
        </p:txBody>
      </p:sp>
      <p:sp>
        <p:nvSpPr>
          <p:cNvPr id="19" name="Title 1"/>
          <p:cNvSpPr>
            <a:spLocks noGrp="1"/>
          </p:cNvSpPr>
          <p:nvPr>
            <p:ph type="title" hasCustomPrompt="1"/>
          </p:nvPr>
        </p:nvSpPr>
        <p:spPr>
          <a:xfrm>
            <a:off x="864000" y="356659"/>
            <a:ext cx="10512587" cy="7200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ts val="4374"/>
              </a:lnSpc>
              <a:spcAft>
                <a:spcPts val="1458"/>
              </a:spcAft>
              <a:defRPr b="0" baseline="0">
                <a:solidFill>
                  <a:schemeClr val="accent5"/>
                </a:solidFill>
              </a:defRPr>
            </a:lvl1pPr>
          </a:lstStyle>
          <a:p>
            <a:r>
              <a:rPr lang="en-US" dirty="0" smtClean="0"/>
              <a:t>&lt;Heading&gt;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113667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ottle Green - Section title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spect="1"/>
          </p:cNvSpPr>
          <p:nvPr userDrawn="1"/>
        </p:nvSpPr>
        <p:spPr>
          <a:xfrm>
            <a:off x="-8092" y="-8092"/>
            <a:ext cx="7389604" cy="6862046"/>
          </a:xfrm>
          <a:prstGeom prst="rect">
            <a:avLst/>
          </a:prstGeom>
          <a:blipFill dpi="0" rotWithShape="1">
            <a:blip r:embed="rId2" cstate="print">
              <a:alphaModFix amt="5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109994" t="-28707" b="-97431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9944086" y="3958390"/>
            <a:ext cx="1785745" cy="2460978"/>
          </a:xfrm>
        </p:spPr>
        <p:txBody>
          <a:bodyPr wrap="none" lIns="0" tIns="0" rIns="0" bIns="0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16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AU" dirty="0" smtClean="0"/>
              <a:t>6</a:t>
            </a:r>
            <a:endParaRPr lang="en-AU" dirty="0"/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809758"/>
            <a:ext cx="6543312" cy="1325563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Section heading</a:t>
            </a:r>
            <a:br>
              <a:rPr lang="en-US" dirty="0" smtClean="0"/>
            </a:br>
            <a:r>
              <a:rPr lang="en-US" dirty="0" smtClean="0"/>
              <a:t>second line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630806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ottle Green - Section title with image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 userDrawn="1"/>
        </p:nvSpPr>
        <p:spPr>
          <a:xfrm>
            <a:off x="-8092" y="-16185"/>
            <a:ext cx="11058870" cy="6878231"/>
          </a:xfrm>
          <a:prstGeom prst="rect">
            <a:avLst/>
          </a:prstGeom>
          <a:blipFill dpi="0" rotWithShape="1">
            <a:blip r:embed="rId2" cstate="print">
              <a:alphaModFix amt="5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39736" t="-38125" r="-1" b="-87901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793"/>
          </a:p>
        </p:txBody>
      </p:sp>
      <p:sp>
        <p:nvSpPr>
          <p:cNvPr id="23" name="object 7"/>
          <p:cNvSpPr/>
          <p:nvPr userDrawn="1"/>
        </p:nvSpPr>
        <p:spPr>
          <a:xfrm>
            <a:off x="6353439" y="0"/>
            <a:ext cx="313653" cy="217573"/>
          </a:xfrm>
          <a:custGeom>
            <a:avLst/>
            <a:gdLst/>
            <a:ahLst/>
            <a:cxnLst/>
            <a:rect l="l" t="t" r="r" b="b"/>
            <a:pathLst>
              <a:path w="314959" h="217170">
                <a:moveTo>
                  <a:pt x="0" y="216959"/>
                </a:moveTo>
                <a:lnTo>
                  <a:pt x="42592" y="183589"/>
                </a:lnTo>
                <a:lnTo>
                  <a:pt x="85014" y="151571"/>
                </a:lnTo>
                <a:lnTo>
                  <a:pt x="127267" y="120898"/>
                </a:lnTo>
                <a:lnTo>
                  <a:pt x="169355" y="91566"/>
                </a:lnTo>
                <a:lnTo>
                  <a:pt x="211280" y="63568"/>
                </a:lnTo>
                <a:lnTo>
                  <a:pt x="253046" y="36899"/>
                </a:lnTo>
                <a:lnTo>
                  <a:pt x="294654" y="11555"/>
                </a:lnTo>
                <a:lnTo>
                  <a:pt x="314591" y="0"/>
                </a:lnTo>
              </a:path>
            </a:pathLst>
          </a:custGeom>
          <a:ln w="17233">
            <a:solidFill>
              <a:srgbClr val="FFFFFF">
                <a:alpha val="10000"/>
              </a:srgbClr>
            </a:solidFill>
          </a:ln>
        </p:spPr>
        <p:txBody>
          <a:bodyPr wrap="square" lIns="0" tIns="0" rIns="0" bIns="0" rtlCol="0"/>
          <a:lstStyle/>
          <a:p>
            <a:endParaRPr sz="1793"/>
          </a:p>
        </p:txBody>
      </p:sp>
      <p:sp>
        <p:nvSpPr>
          <p:cNvPr id="26" name="object 9"/>
          <p:cNvSpPr txBox="1">
            <a:spLocks noGrp="1"/>
          </p:cNvSpPr>
          <p:nvPr>
            <p:ph type="title" hasCustomPrompt="1"/>
          </p:nvPr>
        </p:nvSpPr>
        <p:spPr>
          <a:xfrm>
            <a:off x="3801305" y="1718302"/>
            <a:ext cx="3217474" cy="98928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 marL="12648">
              <a:lnSpc>
                <a:spcPts val="3745"/>
              </a:lnSpc>
              <a:spcBef>
                <a:spcPts val="100"/>
              </a:spcBef>
              <a:defRPr sz="3187" baseline="0">
                <a:solidFill>
                  <a:schemeClr val="bg1"/>
                </a:solidFill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defRPr>
            </a:lvl1pPr>
          </a:lstStyle>
          <a:p>
            <a:pPr marL="12700">
              <a:lnSpc>
                <a:spcPts val="3760"/>
              </a:lnSpc>
              <a:spcBef>
                <a:spcPts val="100"/>
              </a:spcBef>
            </a:pPr>
            <a:r>
              <a:rPr lang="en-US" spc="5" dirty="0" smtClean="0"/>
              <a:t>Section 6</a:t>
            </a:r>
            <a:r>
              <a:rPr lang="en-US" spc="-90" dirty="0" smtClean="0"/>
              <a:t> </a:t>
            </a:r>
            <a:r>
              <a:rPr lang="en-US" dirty="0" smtClean="0"/>
              <a:t>heading</a:t>
            </a:r>
            <a:br>
              <a:rPr lang="en-US" dirty="0" smtClean="0"/>
            </a:br>
            <a:r>
              <a:rPr lang="en-US" spc="-10" dirty="0" smtClean="0"/>
              <a:t>second </a:t>
            </a:r>
            <a:r>
              <a:rPr lang="en-US" spc="-5" dirty="0" smtClean="0"/>
              <a:t>line</a:t>
            </a:r>
            <a:endParaRPr spc="-5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1" y="0"/>
            <a:ext cx="3324660" cy="6859904"/>
          </a:xfrm>
          <a:solidFill>
            <a:schemeClr val="bg1"/>
          </a:solidFill>
        </p:spPr>
        <p:txBody>
          <a:bodyPr/>
          <a:lstStyle>
            <a:lvl1pPr marL="0" marR="0" indent="0" algn="l" defTabSz="121198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lvl1pPr>
          </a:lstStyle>
          <a:p>
            <a:pPr marL="0" marR="0" lvl="0" indent="0" algn="l" defTabSz="121198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AU" dirty="0" smtClean="0"/>
              <a:t>Click icon to add picture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9944086" y="3958390"/>
            <a:ext cx="1785745" cy="2460978"/>
          </a:xfrm>
        </p:spPr>
        <p:txBody>
          <a:bodyPr wrap="none" lIns="0" tIns="0" rIns="0" bIns="0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16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AU" dirty="0" smtClean="0"/>
              <a:t>6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479754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ottle Green - 1 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864000" y="356659"/>
            <a:ext cx="10465163" cy="720000"/>
          </a:xfrm>
        </p:spPr>
        <p:txBody>
          <a:bodyPr>
            <a:noAutofit/>
          </a:bodyPr>
          <a:lstStyle>
            <a:lvl1pPr>
              <a:lnSpc>
                <a:spcPts val="4374"/>
              </a:lnSpc>
              <a:spcAft>
                <a:spcPts val="1458"/>
              </a:spcAft>
              <a:defRPr b="0" baseline="0">
                <a:solidFill>
                  <a:srgbClr val="1E5E5E"/>
                </a:solidFill>
              </a:defRPr>
            </a:lvl1pPr>
          </a:lstStyle>
          <a:p>
            <a:r>
              <a:rPr lang="en-US" dirty="0" smtClean="0"/>
              <a:t>&lt;Heading&gt;</a:t>
            </a:r>
            <a:endParaRPr lang="en-AU" dirty="0"/>
          </a:p>
        </p:txBody>
      </p:sp>
      <p:sp>
        <p:nvSpPr>
          <p:cNvPr id="7" name="Content Placeholder 2"/>
          <p:cNvSpPr>
            <a:spLocks noGrp="1"/>
          </p:cNvSpPr>
          <p:nvPr>
            <p:ph idx="1" hasCustomPrompt="1"/>
          </p:nvPr>
        </p:nvSpPr>
        <p:spPr>
          <a:xfrm>
            <a:off x="864000" y="1316765"/>
            <a:ext cx="10465163" cy="4416491"/>
          </a:xfrm>
        </p:spPr>
        <p:txBody>
          <a:bodyPr tIns="0">
            <a:normAutofit/>
          </a:bodyPr>
          <a:lstStyle>
            <a:lvl1pPr marL="0" indent="0">
              <a:lnSpc>
                <a:spcPts val="2651"/>
              </a:lnSpc>
              <a:spcBef>
                <a:spcPts val="0"/>
              </a:spcBef>
              <a:buFont typeface="Arial" panose="020B0604020202020204" pitchFamily="34" charset="0"/>
              <a:buNone/>
              <a:defRPr sz="2386">
                <a:latin typeface="+mn-lt"/>
                <a:ea typeface="Lato Light" panose="020F0502020204030203" pitchFamily="34" charset="0"/>
                <a:cs typeface="Lato Light" panose="020F0502020204030203" pitchFamily="34" charset="0"/>
              </a:defRPr>
            </a:lvl1pPr>
            <a:lvl2pPr marL="605992" indent="0">
              <a:buNone/>
              <a:defRPr/>
            </a:lvl2pPr>
            <a:lvl3pPr marL="1211985" indent="0">
              <a:buNone/>
              <a:defRPr/>
            </a:lvl3pPr>
            <a:lvl4pPr marL="1817978" indent="0">
              <a:buNone/>
              <a:defRPr/>
            </a:lvl4pPr>
            <a:lvl5pPr marL="2423971" indent="0">
              <a:buNone/>
              <a:defRPr/>
            </a:lvl5pPr>
          </a:lstStyle>
          <a:p>
            <a:pPr lvl="0"/>
            <a:r>
              <a:rPr lang="en-US" dirty="0" smtClean="0"/>
              <a:t>&lt;Content&gt;</a:t>
            </a:r>
          </a:p>
        </p:txBody>
      </p:sp>
    </p:spTree>
    <p:extLst>
      <p:ext uri="{BB962C8B-B14F-4D97-AF65-F5344CB8AC3E}">
        <p14:creationId xmlns:p14="http://schemas.microsoft.com/office/powerpoint/2010/main" val="37658791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ottle Green - 2 placeholder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2"/>
          <p:cNvSpPr>
            <a:spLocks noGrp="1"/>
          </p:cNvSpPr>
          <p:nvPr>
            <p:ph idx="10" hasCustomPrompt="1"/>
          </p:nvPr>
        </p:nvSpPr>
        <p:spPr>
          <a:xfrm>
            <a:off x="863999" y="1316765"/>
            <a:ext cx="5227949" cy="4416491"/>
          </a:xfrm>
          <a:prstGeom prst="rect">
            <a:avLst/>
          </a:prstGeom>
        </p:spPr>
        <p:txBody>
          <a:bodyPr tIns="0">
            <a:normAutofit/>
          </a:bodyPr>
          <a:lstStyle>
            <a:lvl1pPr marL="0" indent="0">
              <a:lnSpc>
                <a:spcPts val="2651"/>
              </a:lnSpc>
              <a:spcBef>
                <a:spcPts val="0"/>
              </a:spcBef>
              <a:buFont typeface="Lato Light" panose="020F0502020204030203" pitchFamily="34" charset="0"/>
              <a:buNone/>
              <a:defRPr sz="2386">
                <a:solidFill>
                  <a:srgbClr val="454347"/>
                </a:solidFill>
                <a:latin typeface="+mn-lt"/>
                <a:ea typeface="Lato Light" panose="020F0502020204030203" pitchFamily="34" charset="0"/>
                <a:cs typeface="Lato Light" panose="020F0502020204030203" pitchFamily="34" charset="0"/>
              </a:defRPr>
            </a:lvl1pPr>
            <a:lvl2pPr marL="605992" indent="0">
              <a:buNone/>
              <a:defRPr/>
            </a:lvl2pPr>
            <a:lvl3pPr marL="1211985" indent="0">
              <a:buNone/>
              <a:defRPr/>
            </a:lvl3pPr>
            <a:lvl4pPr marL="1817978" indent="0">
              <a:buNone/>
              <a:defRPr/>
            </a:lvl4pPr>
            <a:lvl5pPr marL="2423971" indent="0">
              <a:buNone/>
              <a:defRPr/>
            </a:lvl5pPr>
          </a:lstStyle>
          <a:p>
            <a:pPr lvl="0"/>
            <a:r>
              <a:rPr lang="en-US" dirty="0" smtClean="0"/>
              <a:t>&lt;Content&gt;</a:t>
            </a:r>
          </a:p>
        </p:txBody>
      </p:sp>
      <p:sp>
        <p:nvSpPr>
          <p:cNvPr id="18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288021" y="1316765"/>
            <a:ext cx="5088566" cy="441649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en-US" sz="2386" dirty="0">
                <a:solidFill>
                  <a:srgbClr val="454347"/>
                </a:solidFill>
                <a:latin typeface="+mn-lt"/>
              </a:defRPr>
            </a:lvl1pPr>
            <a:lvl2pPr>
              <a:defRPr sz="3181"/>
            </a:lvl2pPr>
            <a:lvl3pPr>
              <a:defRPr sz="2651"/>
            </a:lvl3pPr>
            <a:lvl4pPr>
              <a:defRPr sz="2386"/>
            </a:lvl4pPr>
            <a:lvl5pPr>
              <a:defRPr sz="2386"/>
            </a:lvl5pPr>
            <a:lvl6pPr>
              <a:defRPr sz="2386"/>
            </a:lvl6pPr>
            <a:lvl7pPr>
              <a:defRPr sz="2386"/>
            </a:lvl7pPr>
            <a:lvl8pPr>
              <a:defRPr sz="2386"/>
            </a:lvl8pPr>
            <a:lvl9pPr>
              <a:defRPr sz="2386"/>
            </a:lvl9pPr>
          </a:lstStyle>
          <a:p>
            <a:pPr lvl="0"/>
            <a:r>
              <a:rPr lang="en-US" dirty="0" smtClean="0"/>
              <a:t>&lt;Graphics&gt;</a:t>
            </a:r>
          </a:p>
        </p:txBody>
      </p:sp>
      <p:sp>
        <p:nvSpPr>
          <p:cNvPr id="19" name="Title 1"/>
          <p:cNvSpPr>
            <a:spLocks noGrp="1"/>
          </p:cNvSpPr>
          <p:nvPr>
            <p:ph type="title" hasCustomPrompt="1"/>
          </p:nvPr>
        </p:nvSpPr>
        <p:spPr>
          <a:xfrm>
            <a:off x="864000" y="356659"/>
            <a:ext cx="10512587" cy="7200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ts val="4374"/>
              </a:lnSpc>
              <a:spcAft>
                <a:spcPts val="1458"/>
              </a:spcAft>
              <a:defRPr lang="en-US" sz="4382" b="0" kern="1200" baseline="0" dirty="0" smtClean="0">
                <a:solidFill>
                  <a:schemeClr val="accent6"/>
                </a:solidFill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defRPr>
            </a:lvl1pPr>
          </a:lstStyle>
          <a:p>
            <a:r>
              <a:rPr lang="en-US" dirty="0" smtClean="0"/>
              <a:t>&lt;Heading&gt;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806657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rafura Blue - 1 placehol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867600" y="355998"/>
            <a:ext cx="10508768" cy="718667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ts val="4392"/>
              </a:lnSpc>
              <a:spcAft>
                <a:spcPts val="1464"/>
              </a:spcAft>
              <a:defRPr b="0" baseline="0">
                <a:solidFill>
                  <a:srgbClr val="1F1F5F"/>
                </a:solidFill>
              </a:defRPr>
            </a:lvl1pPr>
          </a:lstStyle>
          <a:p>
            <a:r>
              <a:rPr lang="en-US" dirty="0" smtClean="0"/>
              <a:t>&lt;Heading&gt;</a:t>
            </a:r>
            <a:endParaRPr lang="en-AU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867600" y="1314327"/>
            <a:ext cx="10508768" cy="4408312"/>
          </a:xfrm>
          <a:prstGeom prst="rect">
            <a:avLst/>
          </a:prstGeom>
        </p:spPr>
        <p:txBody>
          <a:bodyPr tIns="0">
            <a:normAutofit/>
          </a:bodyPr>
          <a:lstStyle>
            <a:lvl1pPr marL="0" indent="0">
              <a:lnSpc>
                <a:spcPts val="2662"/>
              </a:lnSpc>
              <a:spcBef>
                <a:spcPts val="0"/>
              </a:spcBef>
              <a:buFont typeface="Arial" panose="020B0604020202020204" pitchFamily="34" charset="0"/>
              <a:buNone/>
              <a:defRPr sz="2396">
                <a:solidFill>
                  <a:srgbClr val="454347"/>
                </a:solidFill>
                <a:latin typeface="+mn-lt"/>
                <a:ea typeface="Lato Light" panose="020F0502020204030203" pitchFamily="34" charset="0"/>
                <a:cs typeface="Lato Light" panose="020F0502020204030203" pitchFamily="34" charset="0"/>
              </a:defRPr>
            </a:lvl1pPr>
            <a:lvl2pPr marL="951387" indent="-342900">
              <a:buFont typeface="Arial" panose="020B0604020202020204" pitchFamily="34" charset="0"/>
              <a:buChar char="•"/>
              <a:defRPr/>
            </a:lvl2pPr>
            <a:lvl3pPr marL="1559875" indent="-342900">
              <a:buFont typeface="Arial" panose="020B0604020202020204" pitchFamily="34" charset="0"/>
              <a:buChar char="•"/>
              <a:defRPr>
                <a:solidFill>
                  <a:srgbClr val="454347"/>
                </a:solidFill>
              </a:defRPr>
            </a:lvl3pPr>
            <a:lvl4pPr marL="2111212" indent="-285750">
              <a:buFont typeface="Arial" panose="020B0604020202020204" pitchFamily="34" charset="0"/>
              <a:buChar char="•"/>
              <a:defRPr/>
            </a:lvl4pPr>
            <a:lvl5pPr marL="2719700" indent="-285750">
              <a:buFont typeface="Arial" panose="020B0604020202020204" pitchFamily="34" charset="0"/>
              <a:buChar char="•"/>
              <a:defRPr>
                <a:solidFill>
                  <a:srgbClr val="454347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cxnSp>
        <p:nvCxnSpPr>
          <p:cNvPr id="5" name="Straight Connector 4" descr="Bottom page border"/>
          <p:cNvCxnSpPr/>
          <p:nvPr userDrawn="1"/>
        </p:nvCxnSpPr>
        <p:spPr>
          <a:xfrm>
            <a:off x="335827" y="5988889"/>
            <a:ext cx="11571146" cy="0"/>
          </a:xfrm>
          <a:prstGeom prst="line">
            <a:avLst/>
          </a:prstGeom>
          <a:ln w="12700" cmpd="sng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 descr="Northern Territory Government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6526" y="6179357"/>
            <a:ext cx="1190447" cy="42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90418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rafura Blue - 2 placeholder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 descr="Bottom page border"/>
          <p:cNvCxnSpPr/>
          <p:nvPr userDrawn="1"/>
        </p:nvCxnSpPr>
        <p:spPr>
          <a:xfrm>
            <a:off x="335827" y="5988889"/>
            <a:ext cx="11571146" cy="0"/>
          </a:xfrm>
          <a:prstGeom prst="line">
            <a:avLst/>
          </a:prstGeom>
          <a:ln w="12700" cmpd="sng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 descr="Northern Territory Government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6526" y="6179357"/>
            <a:ext cx="1190447" cy="424800"/>
          </a:xfrm>
          <a:prstGeom prst="rect">
            <a:avLst/>
          </a:prstGeom>
        </p:spPr>
      </p:pic>
      <p:sp>
        <p:nvSpPr>
          <p:cNvPr id="7" name="Content Placeholder 2"/>
          <p:cNvSpPr>
            <a:spLocks noGrp="1"/>
          </p:cNvSpPr>
          <p:nvPr>
            <p:ph idx="10" hasCustomPrompt="1"/>
          </p:nvPr>
        </p:nvSpPr>
        <p:spPr>
          <a:xfrm>
            <a:off x="867599" y="1314327"/>
            <a:ext cx="5249732" cy="4408312"/>
          </a:xfrm>
          <a:prstGeom prst="rect">
            <a:avLst/>
          </a:prstGeom>
        </p:spPr>
        <p:txBody>
          <a:bodyPr tIns="0">
            <a:normAutofit/>
          </a:bodyPr>
          <a:lstStyle>
            <a:lvl1pPr marL="0" indent="0">
              <a:lnSpc>
                <a:spcPts val="2662"/>
              </a:lnSpc>
              <a:spcBef>
                <a:spcPts val="0"/>
              </a:spcBef>
              <a:buFont typeface="Lato Light" panose="020F0502020204030203" pitchFamily="34" charset="0"/>
              <a:buNone/>
              <a:defRPr sz="2396">
                <a:solidFill>
                  <a:srgbClr val="454347"/>
                </a:solidFill>
                <a:latin typeface="+mn-lt"/>
                <a:ea typeface="Lato Light" panose="020F0502020204030203" pitchFamily="34" charset="0"/>
                <a:cs typeface="Lato Light" panose="020F0502020204030203" pitchFamily="34" charset="0"/>
              </a:defRPr>
            </a:lvl1pPr>
            <a:lvl2pPr marL="608487" indent="0">
              <a:buNone/>
              <a:defRPr/>
            </a:lvl2pPr>
            <a:lvl3pPr marL="1216975" indent="0">
              <a:buNone/>
              <a:defRPr/>
            </a:lvl3pPr>
            <a:lvl4pPr marL="1825462" indent="0">
              <a:buNone/>
              <a:defRPr/>
            </a:lvl4pPr>
            <a:lvl5pPr marL="2433950" indent="0">
              <a:buNone/>
              <a:defRPr/>
            </a:lvl5pPr>
          </a:lstStyle>
          <a:p>
            <a:pPr lvl="0"/>
            <a:r>
              <a:rPr lang="en-US" dirty="0" smtClean="0"/>
              <a:t>&lt;Content&gt;</a:t>
            </a:r>
          </a:p>
        </p:txBody>
      </p:sp>
      <p:sp>
        <p:nvSpPr>
          <p:cNvPr id="8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314221" y="1314327"/>
            <a:ext cx="5109768" cy="440831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en-US" sz="2396" dirty="0">
                <a:solidFill>
                  <a:srgbClr val="454347"/>
                </a:solidFill>
                <a:latin typeface="+mn-lt"/>
              </a:defRPr>
            </a:lvl1pPr>
            <a:lvl2pPr>
              <a:defRPr sz="3194"/>
            </a:lvl2pPr>
            <a:lvl3pPr>
              <a:defRPr sz="2662"/>
            </a:lvl3pPr>
            <a:lvl4pPr>
              <a:defRPr sz="2396"/>
            </a:lvl4pPr>
            <a:lvl5pPr>
              <a:defRPr sz="2396"/>
            </a:lvl5pPr>
            <a:lvl6pPr>
              <a:defRPr sz="2396"/>
            </a:lvl6pPr>
            <a:lvl7pPr>
              <a:defRPr sz="2396"/>
            </a:lvl7pPr>
            <a:lvl8pPr>
              <a:defRPr sz="2396"/>
            </a:lvl8pPr>
            <a:lvl9pPr>
              <a:defRPr sz="2396"/>
            </a:lvl9pPr>
          </a:lstStyle>
          <a:p>
            <a:pPr lvl="0"/>
            <a:r>
              <a:rPr lang="en-US" dirty="0" smtClean="0"/>
              <a:t>&lt;Graphics&gt;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867600" y="355998"/>
            <a:ext cx="10556389" cy="718667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ts val="4392"/>
              </a:lnSpc>
              <a:spcAft>
                <a:spcPts val="1464"/>
              </a:spcAft>
              <a:defRPr b="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&lt;Heading&gt;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044691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ral Pink - Section titl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 userDrawn="1"/>
        </p:nvSpPr>
        <p:spPr>
          <a:xfrm>
            <a:off x="-8092" y="-8092"/>
            <a:ext cx="7389604" cy="6862046"/>
          </a:xfrm>
          <a:prstGeom prst="rect">
            <a:avLst/>
          </a:prstGeom>
          <a:blipFill dpi="0" rotWithShape="1">
            <a:blip r:embed="rId2" cstate="print">
              <a:alphaModFix amt="5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109994" t="-28707" b="-97431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809758"/>
            <a:ext cx="6543312" cy="1325563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Section heading</a:t>
            </a:r>
            <a:br>
              <a:rPr lang="en-US" dirty="0" smtClean="0"/>
            </a:br>
            <a:r>
              <a:rPr lang="en-US" dirty="0" smtClean="0"/>
              <a:t>second line</a:t>
            </a:r>
            <a:endParaRPr lang="en-AU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9944086" y="3958390"/>
            <a:ext cx="1785745" cy="2460978"/>
          </a:xfrm>
        </p:spPr>
        <p:txBody>
          <a:bodyPr wrap="none" lIns="0" tIns="0" rIns="0" bIns="0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16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AU" dirty="0" smtClean="0"/>
              <a:t>1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50770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ral Pink - Section title with imag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>
            <a:spLocks noChangeAspect="1"/>
          </p:cNvSpPr>
          <p:nvPr userDrawn="1"/>
        </p:nvSpPr>
        <p:spPr>
          <a:xfrm>
            <a:off x="-8092" y="-16185"/>
            <a:ext cx="11058870" cy="6878231"/>
          </a:xfrm>
          <a:prstGeom prst="rect">
            <a:avLst/>
          </a:prstGeom>
          <a:blipFill dpi="0" rotWithShape="1">
            <a:blip r:embed="rId2" cstate="print">
              <a:alphaModFix amt="5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39736" t="-38125" r="-1" b="-87901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793"/>
          </a:p>
        </p:txBody>
      </p:sp>
      <p:sp>
        <p:nvSpPr>
          <p:cNvPr id="16" name="object 9"/>
          <p:cNvSpPr txBox="1">
            <a:spLocks noGrp="1"/>
          </p:cNvSpPr>
          <p:nvPr>
            <p:ph type="title" hasCustomPrompt="1"/>
          </p:nvPr>
        </p:nvSpPr>
        <p:spPr>
          <a:xfrm>
            <a:off x="3801305" y="1718302"/>
            <a:ext cx="3217474" cy="98928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 marL="12648">
              <a:lnSpc>
                <a:spcPts val="3745"/>
              </a:lnSpc>
              <a:spcBef>
                <a:spcPts val="100"/>
              </a:spcBef>
              <a:defRPr sz="3187">
                <a:solidFill>
                  <a:schemeClr val="bg1"/>
                </a:solidFill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defRPr>
            </a:lvl1pPr>
          </a:lstStyle>
          <a:p>
            <a:pPr marL="12700">
              <a:lnSpc>
                <a:spcPts val="3760"/>
              </a:lnSpc>
              <a:spcBef>
                <a:spcPts val="100"/>
              </a:spcBef>
            </a:pPr>
            <a:r>
              <a:rPr lang="en-US" spc="5" dirty="0" smtClean="0"/>
              <a:t>Section</a:t>
            </a:r>
            <a:r>
              <a:rPr lang="en-US" spc="-90" dirty="0" smtClean="0"/>
              <a:t> </a:t>
            </a:r>
            <a:r>
              <a:rPr lang="en-US" dirty="0" smtClean="0"/>
              <a:t>heading</a:t>
            </a:r>
            <a:br>
              <a:rPr lang="en-US" dirty="0" smtClean="0"/>
            </a:br>
            <a:r>
              <a:rPr lang="en-US" spc="-10" dirty="0" smtClean="0"/>
              <a:t>second </a:t>
            </a:r>
            <a:r>
              <a:rPr lang="en-US" spc="-5" dirty="0" smtClean="0"/>
              <a:t>line</a:t>
            </a:r>
            <a:endParaRPr spc="-5" dirty="0"/>
          </a:p>
        </p:txBody>
      </p:sp>
      <p:sp>
        <p:nvSpPr>
          <p:cNvPr id="18" name="Picture Placeholder 2" descr="Decorative"/>
          <p:cNvSpPr>
            <a:spLocks noGrp="1"/>
          </p:cNvSpPr>
          <p:nvPr>
            <p:ph type="pic" sz="quarter" idx="12"/>
          </p:nvPr>
        </p:nvSpPr>
        <p:spPr>
          <a:xfrm>
            <a:off x="1" y="-9542"/>
            <a:ext cx="3324660" cy="6867543"/>
          </a:xfrm>
          <a:solidFill>
            <a:schemeClr val="bg1"/>
          </a:solidFill>
        </p:spPr>
        <p:txBody>
          <a:bodyPr/>
          <a:lstStyle>
            <a:lvl1pPr marL="0" marR="0" indent="0" algn="ctr" defTabSz="121198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lvl1pPr>
          </a:lstStyle>
          <a:p>
            <a:pPr marL="0" marR="0" lvl="0" indent="0" algn="l" defTabSz="121198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AU" dirty="0" smtClean="0"/>
              <a:t>Click icon to add picture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9944086" y="3958390"/>
            <a:ext cx="1785745" cy="2460978"/>
          </a:xfrm>
        </p:spPr>
        <p:txBody>
          <a:bodyPr wrap="none" lIns="0" tIns="0" rIns="0" bIns="0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16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AU" dirty="0" smtClean="0"/>
              <a:t>1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4685219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ral Pink - 1 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864000" y="356659"/>
            <a:ext cx="10465163" cy="720000"/>
          </a:xfrm>
        </p:spPr>
        <p:txBody>
          <a:bodyPr>
            <a:noAutofit/>
          </a:bodyPr>
          <a:lstStyle>
            <a:lvl1pPr>
              <a:lnSpc>
                <a:spcPts val="4374"/>
              </a:lnSpc>
              <a:spcAft>
                <a:spcPts val="1458"/>
              </a:spcAft>
              <a:defRPr b="0" baseline="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&lt;Heading&gt;</a:t>
            </a:r>
            <a:endParaRPr lang="en-AU" dirty="0"/>
          </a:p>
        </p:txBody>
      </p:sp>
      <p:sp>
        <p:nvSpPr>
          <p:cNvPr id="7" name="Content Placeholder 2"/>
          <p:cNvSpPr>
            <a:spLocks noGrp="1"/>
          </p:cNvSpPr>
          <p:nvPr>
            <p:ph idx="1" hasCustomPrompt="1"/>
          </p:nvPr>
        </p:nvSpPr>
        <p:spPr>
          <a:xfrm>
            <a:off x="864000" y="1316765"/>
            <a:ext cx="10465163" cy="4416491"/>
          </a:xfrm>
        </p:spPr>
        <p:txBody>
          <a:bodyPr tIns="0">
            <a:normAutofit/>
          </a:bodyPr>
          <a:lstStyle>
            <a:lvl1pPr marL="0" indent="0">
              <a:lnSpc>
                <a:spcPts val="2651"/>
              </a:lnSpc>
              <a:spcBef>
                <a:spcPts val="0"/>
              </a:spcBef>
              <a:buFont typeface="Arial" panose="020B0604020202020204" pitchFamily="34" charset="0"/>
              <a:buNone/>
              <a:defRPr sz="2386">
                <a:solidFill>
                  <a:srgbClr val="454347"/>
                </a:solidFill>
                <a:latin typeface="+mn-lt"/>
                <a:ea typeface="Lato Light" panose="020F0502020204030203" pitchFamily="34" charset="0"/>
                <a:cs typeface="Lato Light" panose="020F0502020204030203" pitchFamily="34" charset="0"/>
              </a:defRPr>
            </a:lvl1pPr>
            <a:lvl2pPr marL="605992" indent="0">
              <a:buNone/>
              <a:defRPr/>
            </a:lvl2pPr>
            <a:lvl3pPr marL="1211985" indent="0">
              <a:buNone/>
              <a:defRPr/>
            </a:lvl3pPr>
            <a:lvl4pPr marL="1817978" indent="0">
              <a:buNone/>
              <a:defRPr/>
            </a:lvl4pPr>
            <a:lvl5pPr marL="2423971" indent="0">
              <a:buNone/>
              <a:defRPr/>
            </a:lvl5pPr>
          </a:lstStyle>
          <a:p>
            <a:pPr lvl="0"/>
            <a:r>
              <a:rPr lang="en-US" dirty="0" smtClean="0"/>
              <a:t>&lt;Content&gt;</a:t>
            </a:r>
          </a:p>
        </p:txBody>
      </p:sp>
    </p:spTree>
    <p:extLst>
      <p:ext uri="{BB962C8B-B14F-4D97-AF65-F5344CB8AC3E}">
        <p14:creationId xmlns:p14="http://schemas.microsoft.com/office/powerpoint/2010/main" val="37445800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ral Pink - 2 placeholder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2"/>
          <p:cNvSpPr>
            <a:spLocks noGrp="1"/>
          </p:cNvSpPr>
          <p:nvPr>
            <p:ph idx="10" hasCustomPrompt="1"/>
          </p:nvPr>
        </p:nvSpPr>
        <p:spPr>
          <a:xfrm>
            <a:off x="863999" y="1316765"/>
            <a:ext cx="5227949" cy="4416491"/>
          </a:xfrm>
          <a:prstGeom prst="rect">
            <a:avLst/>
          </a:prstGeom>
        </p:spPr>
        <p:txBody>
          <a:bodyPr tIns="0">
            <a:normAutofit/>
          </a:bodyPr>
          <a:lstStyle>
            <a:lvl1pPr marL="0" indent="0">
              <a:lnSpc>
                <a:spcPts val="2651"/>
              </a:lnSpc>
              <a:spcBef>
                <a:spcPts val="0"/>
              </a:spcBef>
              <a:buFont typeface="Lato Light" panose="020F0502020204030203" pitchFamily="34" charset="0"/>
              <a:buNone/>
              <a:defRPr sz="2386">
                <a:solidFill>
                  <a:srgbClr val="454347"/>
                </a:solidFill>
                <a:latin typeface="+mn-lt"/>
                <a:ea typeface="Lato Light" panose="020F0502020204030203" pitchFamily="34" charset="0"/>
                <a:cs typeface="Lato Light" panose="020F0502020204030203" pitchFamily="34" charset="0"/>
              </a:defRPr>
            </a:lvl1pPr>
            <a:lvl2pPr marL="605992" indent="0">
              <a:buNone/>
              <a:defRPr/>
            </a:lvl2pPr>
            <a:lvl3pPr marL="1211985" indent="0">
              <a:buNone/>
              <a:defRPr/>
            </a:lvl3pPr>
            <a:lvl4pPr marL="1817978" indent="0">
              <a:buNone/>
              <a:defRPr/>
            </a:lvl4pPr>
            <a:lvl5pPr marL="2423971" indent="0">
              <a:buNone/>
              <a:defRPr/>
            </a:lvl5pPr>
          </a:lstStyle>
          <a:p>
            <a:pPr lvl="0"/>
            <a:r>
              <a:rPr lang="en-US" dirty="0" smtClean="0"/>
              <a:t>&lt;Content&gt;</a:t>
            </a:r>
          </a:p>
        </p:txBody>
      </p:sp>
      <p:sp>
        <p:nvSpPr>
          <p:cNvPr id="18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288021" y="1316765"/>
            <a:ext cx="5088566" cy="441649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en-US" sz="2386" dirty="0">
                <a:solidFill>
                  <a:srgbClr val="454347"/>
                </a:solidFill>
                <a:latin typeface="+mn-lt"/>
              </a:defRPr>
            </a:lvl1pPr>
            <a:lvl2pPr>
              <a:defRPr sz="3181"/>
            </a:lvl2pPr>
            <a:lvl3pPr>
              <a:defRPr sz="2651"/>
            </a:lvl3pPr>
            <a:lvl4pPr>
              <a:defRPr sz="2386"/>
            </a:lvl4pPr>
            <a:lvl5pPr>
              <a:defRPr sz="2386"/>
            </a:lvl5pPr>
            <a:lvl6pPr>
              <a:defRPr sz="2386"/>
            </a:lvl6pPr>
            <a:lvl7pPr>
              <a:defRPr sz="2386"/>
            </a:lvl7pPr>
            <a:lvl8pPr>
              <a:defRPr sz="2386"/>
            </a:lvl8pPr>
            <a:lvl9pPr>
              <a:defRPr sz="2386"/>
            </a:lvl9pPr>
          </a:lstStyle>
          <a:p>
            <a:pPr lvl="0"/>
            <a:r>
              <a:rPr lang="en-US" dirty="0" smtClean="0"/>
              <a:t>&lt;Graphics&gt;</a:t>
            </a:r>
          </a:p>
        </p:txBody>
      </p:sp>
      <p:sp>
        <p:nvSpPr>
          <p:cNvPr id="19" name="Title 1"/>
          <p:cNvSpPr>
            <a:spLocks noGrp="1"/>
          </p:cNvSpPr>
          <p:nvPr>
            <p:ph type="title" hasCustomPrompt="1"/>
          </p:nvPr>
        </p:nvSpPr>
        <p:spPr>
          <a:xfrm>
            <a:off x="864000" y="356659"/>
            <a:ext cx="10512587" cy="7200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ts val="4374"/>
              </a:lnSpc>
              <a:spcAft>
                <a:spcPts val="1458"/>
              </a:spcAft>
              <a:defRPr b="0" baseline="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&lt;Heading&gt;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768282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ky Blue - Section titl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spect="1"/>
          </p:cNvSpPr>
          <p:nvPr userDrawn="1"/>
        </p:nvSpPr>
        <p:spPr>
          <a:xfrm>
            <a:off x="-8092" y="-8092"/>
            <a:ext cx="7389604" cy="6862046"/>
          </a:xfrm>
          <a:prstGeom prst="rect">
            <a:avLst/>
          </a:prstGeom>
          <a:blipFill dpi="0" rotWithShape="1">
            <a:blip r:embed="rId2" cstate="print">
              <a:alphaModFix amt="5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109994" t="-28707" b="-97431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9944086" y="3958390"/>
            <a:ext cx="1785745" cy="2460978"/>
          </a:xfrm>
        </p:spPr>
        <p:txBody>
          <a:bodyPr wrap="none" lIns="0" tIns="0" rIns="0" bIns="0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16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AU" dirty="0" smtClean="0"/>
              <a:t>2</a:t>
            </a:r>
            <a:endParaRPr lang="en-AU" dirty="0"/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809758"/>
            <a:ext cx="6543312" cy="1325563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Section heading</a:t>
            </a:r>
            <a:br>
              <a:rPr lang="en-US" dirty="0" smtClean="0"/>
            </a:br>
            <a:r>
              <a:rPr lang="en-US" dirty="0" smtClean="0"/>
              <a:t>second line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6454939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22.xml"/><Relationship Id="rId26" Type="http://schemas.openxmlformats.org/officeDocument/2006/relationships/image" Target="../media/image3.jpeg"/><Relationship Id="rId3" Type="http://schemas.openxmlformats.org/officeDocument/2006/relationships/slideLayout" Target="../slideLayouts/slideLayout7.xml"/><Relationship Id="rId21" Type="http://schemas.openxmlformats.org/officeDocument/2006/relationships/slideLayout" Target="../slideLayouts/slideLayout25.xml"/><Relationship Id="rId7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21.xml"/><Relationship Id="rId25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6" Type="http://schemas.openxmlformats.org/officeDocument/2006/relationships/slideLayout" Target="../slideLayouts/slideLayout20.xml"/><Relationship Id="rId20" Type="http://schemas.openxmlformats.org/officeDocument/2006/relationships/slideLayout" Target="../slideLayouts/slideLayout24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24" Type="http://schemas.openxmlformats.org/officeDocument/2006/relationships/slideLayout" Target="../slideLayouts/slideLayout28.xml"/><Relationship Id="rId5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9.xml"/><Relationship Id="rId23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14.xml"/><Relationship Id="rId19" Type="http://schemas.openxmlformats.org/officeDocument/2006/relationships/slideLayout" Target="../slideLayouts/slideLayout23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8.xml"/><Relationship Id="rId22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 userDrawn="1"/>
        </p:nvSpPr>
        <p:spPr>
          <a:xfrm>
            <a:off x="-11724" y="-11723"/>
            <a:ext cx="7393235" cy="6869724"/>
          </a:xfrm>
          <a:prstGeom prst="rect">
            <a:avLst/>
          </a:prstGeom>
          <a:blipFill dpi="0" rotWithShape="1">
            <a:blip r:embed="rId6" cstate="print">
              <a:alphaModFix amt="5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109890" t="-28624" b="-97263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63015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&lt;Heading&gt;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9727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cxnSp>
        <p:nvCxnSpPr>
          <p:cNvPr id="7" name="Straight Connector 6" descr="Bottom page border"/>
          <p:cNvCxnSpPr/>
          <p:nvPr userDrawn="1"/>
        </p:nvCxnSpPr>
        <p:spPr>
          <a:xfrm>
            <a:off x="335827" y="5988889"/>
            <a:ext cx="11571146" cy="0"/>
          </a:xfrm>
          <a:prstGeom prst="line">
            <a:avLst/>
          </a:prstGeom>
          <a:ln w="12700" cmpd="sng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7" descr="Northern Territory Government"/>
          <p:cNvPicPr>
            <a:picLocks noChangeAspect="1"/>
          </p:cNvPicPr>
          <p:nvPr userDrawn="1"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6526" y="6179357"/>
            <a:ext cx="1190447" cy="42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77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  <p:sldLayoutId id="2147483665" r:id="rId12"/>
    <p:sldLayoutId id="2147483666" r:id="rId13"/>
    <p:sldLayoutId id="2147483667" r:id="rId14"/>
    <p:sldLayoutId id="2147483668" r:id="rId15"/>
    <p:sldLayoutId id="2147483669" r:id="rId16"/>
    <p:sldLayoutId id="2147483670" r:id="rId17"/>
    <p:sldLayoutId id="2147483671" r:id="rId18"/>
    <p:sldLayoutId id="2147483672" r:id="rId19"/>
    <p:sldLayoutId id="2147483673" r:id="rId20"/>
    <p:sldLayoutId id="2147483674" r:id="rId21"/>
    <p:sldLayoutId id="2147483675" r:id="rId22"/>
    <p:sldLayoutId id="2147483676" r:id="rId23"/>
    <p:sldLayoutId id="2147483677" r:id="rId24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rgbClr val="454347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454347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454347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dlghcd.nt.gov.au/" TargetMode="Externa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hyperlink" Target="https://dlghcd.nt.gov.au/" TargetMode="External"/><Relationship Id="rId7" Type="http://schemas.openxmlformats.org/officeDocument/2006/relationships/image" Target="../media/image6.png"/><Relationship Id="rId2" Type="http://schemas.openxmlformats.org/officeDocument/2006/relationships/hyperlink" Target="mailto:housing.stimulus@nt.gov.au" TargetMode="Externa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hyperlink" Target="mailto:Housing.Complaints@nt.gov.au" TargetMode="External"/><Relationship Id="rId9" Type="http://schemas.openxmlformats.org/officeDocument/2006/relationships/image" Target="../media/image8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dlghcd.nt.gov.au/" TargetMode="External"/><Relationship Id="rId2" Type="http://schemas.openxmlformats.org/officeDocument/2006/relationships/hyperlink" Target="mailto:housing.stimulus@nt.gov.au" TargetMode="Externa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ourfuture.nt.gov.au/" TargetMode="Externa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504000" y="509055"/>
            <a:ext cx="5236040" cy="498598"/>
          </a:xfrm>
        </p:spPr>
        <p:txBody>
          <a:bodyPr/>
          <a:lstStyle/>
          <a:p>
            <a:r>
              <a:rPr lang="en-AU" dirty="0"/>
              <a:t>Department of </a:t>
            </a:r>
            <a:r>
              <a:rPr lang="en-AU" dirty="0" smtClean="0">
                <a:latin typeface="+mj-lt"/>
              </a:rPr>
              <a:t>LOCAL GOVERNMENT, HOUSING AND </a:t>
            </a:r>
            <a:r>
              <a:rPr lang="en-AU" smtClean="0">
                <a:latin typeface="+mj-lt"/>
              </a:rPr>
              <a:t>COMMUNITY DEVELOPMENT</a:t>
            </a:r>
            <a:endParaRPr lang="en-AU" dirty="0">
              <a:latin typeface="+mj-lt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04000" y="1694458"/>
            <a:ext cx="8254989" cy="1322388"/>
          </a:xfrm>
        </p:spPr>
        <p:txBody>
          <a:bodyPr/>
          <a:lstStyle/>
          <a:p>
            <a:r>
              <a:rPr lang="en-AU" dirty="0" smtClean="0"/>
              <a:t>$100 million</a:t>
            </a:r>
            <a:br>
              <a:rPr lang="en-AU" dirty="0" smtClean="0"/>
            </a:br>
            <a:r>
              <a:rPr lang="en-AU" dirty="0" smtClean="0"/>
              <a:t>public housing stimulus program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28525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3200" dirty="0" smtClean="0"/>
              <a:t>Program governance and transparency</a:t>
            </a:r>
            <a:endParaRPr lang="en-AU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42900" indent="-342900">
              <a:lnSpc>
                <a:spcPct val="120000"/>
              </a:lnSpc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AU" sz="2000" dirty="0"/>
              <a:t>The $100 million public housing stimulus package has significant governance in place to ensure transparency and </a:t>
            </a:r>
            <a:r>
              <a:rPr lang="en-AU" sz="2000" dirty="0" smtClean="0"/>
              <a:t>probity</a:t>
            </a:r>
            <a:endParaRPr lang="en-AU" sz="2000" dirty="0"/>
          </a:p>
          <a:p>
            <a:pPr marL="342900" indent="-342900">
              <a:lnSpc>
                <a:spcPct val="120000"/>
              </a:lnSpc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AU" sz="2000" dirty="0"/>
              <a:t>Independent probity advisor Merit Partners has been engaged to review the processes and governance associated with this </a:t>
            </a:r>
            <a:r>
              <a:rPr lang="en-AU" sz="2000" dirty="0" smtClean="0"/>
              <a:t>program</a:t>
            </a:r>
            <a:endParaRPr lang="en-AU" sz="2000" dirty="0"/>
          </a:p>
          <a:p>
            <a:pPr marL="342900" indent="-342900">
              <a:lnSpc>
                <a:spcPct val="120000"/>
              </a:lnSpc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AU" sz="2000" dirty="0"/>
              <a:t>A governance and reporting manager and a compliance and audit officer are dedicated to the stimulus program to provide an ongoing audit of stimulus procurement actions and over-arching </a:t>
            </a:r>
            <a:r>
              <a:rPr lang="en-AU" sz="2000" dirty="0" smtClean="0"/>
              <a:t>governance</a:t>
            </a:r>
            <a:endParaRPr lang="en-AU" sz="2000" dirty="0"/>
          </a:p>
          <a:p>
            <a:pPr marL="342900" indent="-342900">
              <a:lnSpc>
                <a:spcPct val="120000"/>
              </a:lnSpc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AU" sz="2000" dirty="0"/>
              <a:t>An independent auditor has been engaged by the department to randomly audit procurement actions, Value for Territory and business selection (for quote opportunities) associated with this </a:t>
            </a:r>
            <a:r>
              <a:rPr lang="en-AU" sz="2000" dirty="0" smtClean="0"/>
              <a:t>program</a:t>
            </a:r>
            <a:endParaRPr lang="en-AU" sz="2000" dirty="0"/>
          </a:p>
          <a:p>
            <a:pPr marL="342900" indent="-342900">
              <a:lnSpc>
                <a:spcPct val="120000"/>
              </a:lnSpc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AU" sz="2000" dirty="0"/>
          </a:p>
        </p:txBody>
      </p:sp>
    </p:spTree>
    <p:extLst>
      <p:ext uri="{BB962C8B-B14F-4D97-AF65-F5344CB8AC3E}">
        <p14:creationId xmlns:p14="http://schemas.microsoft.com/office/powerpoint/2010/main" val="12622178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3200" dirty="0"/>
              <a:t>Program governance and </a:t>
            </a:r>
            <a:r>
              <a:rPr lang="en-AU" sz="3200" dirty="0" smtClean="0"/>
              <a:t>transparency (cont.)</a:t>
            </a:r>
            <a:endParaRPr lang="en-AU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lnSpc>
                <a:spcPct val="120000"/>
              </a:lnSpc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AU" sz="2000" dirty="0"/>
              <a:t>The program is subject to audits by both the Auditor General of the Northern Territory and the Buy Local Industry Advocate</a:t>
            </a:r>
          </a:p>
          <a:p>
            <a:pPr marL="342900" indent="-342900">
              <a:lnSpc>
                <a:spcPct val="120000"/>
              </a:lnSpc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AU" sz="2000" dirty="0"/>
              <a:t>Works awarded and program progress are published to the internet</a:t>
            </a:r>
          </a:p>
          <a:p>
            <a:pPr marL="342900" indent="-342900">
              <a:lnSpc>
                <a:spcPct val="120000"/>
              </a:lnSpc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AU" sz="2000" dirty="0"/>
              <a:t>The Buy Local Industry Advocate is a conduit for enquiries or concerns.</a:t>
            </a:r>
          </a:p>
          <a:p>
            <a:endParaRPr lang="en-AU" sz="2000" dirty="0"/>
          </a:p>
        </p:txBody>
      </p:sp>
    </p:spTree>
    <p:extLst>
      <p:ext uri="{BB962C8B-B14F-4D97-AF65-F5344CB8AC3E}">
        <p14:creationId xmlns:p14="http://schemas.microsoft.com/office/powerpoint/2010/main" val="6369384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3200" dirty="0" smtClean="0"/>
              <a:t>How are we progressing</a:t>
            </a:r>
            <a:endParaRPr lang="en-AU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7600" y="1314327"/>
            <a:ext cx="10508768" cy="1156157"/>
          </a:xfrm>
        </p:spPr>
        <p:txBody>
          <a:bodyPr/>
          <a:lstStyle/>
          <a:p>
            <a:pPr marL="342900" indent="-342900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We are now 11 months into the </a:t>
            </a:r>
            <a:r>
              <a:rPr lang="en-US" sz="2000" dirty="0" smtClean="0"/>
              <a:t>program</a:t>
            </a:r>
            <a:endParaRPr lang="en-US" sz="2000" dirty="0"/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Works have been, and continue to be, awarded across the NT.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</a:pPr>
            <a:endParaRPr lang="en-AU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0765794"/>
              </p:ext>
            </p:extLst>
          </p:nvPr>
        </p:nvGraphicFramePr>
        <p:xfrm>
          <a:off x="867600" y="2709279"/>
          <a:ext cx="9180000" cy="2315698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1315246">
                  <a:extLst>
                    <a:ext uri="{9D8B030D-6E8A-4147-A177-3AD203B41FA5}">
                      <a16:colId xmlns:a16="http://schemas.microsoft.com/office/drawing/2014/main" val="4058988615"/>
                    </a:ext>
                  </a:extLst>
                </a:gridCol>
                <a:gridCol w="2343570">
                  <a:extLst>
                    <a:ext uri="{9D8B030D-6E8A-4147-A177-3AD203B41FA5}">
                      <a16:colId xmlns:a16="http://schemas.microsoft.com/office/drawing/2014/main" val="2986181784"/>
                    </a:ext>
                  </a:extLst>
                </a:gridCol>
                <a:gridCol w="1137029">
                  <a:extLst>
                    <a:ext uri="{9D8B030D-6E8A-4147-A177-3AD203B41FA5}">
                      <a16:colId xmlns:a16="http://schemas.microsoft.com/office/drawing/2014/main" val="1326439690"/>
                    </a:ext>
                  </a:extLst>
                </a:gridCol>
                <a:gridCol w="1510398">
                  <a:extLst>
                    <a:ext uri="{9D8B030D-6E8A-4147-A177-3AD203B41FA5}">
                      <a16:colId xmlns:a16="http://schemas.microsoft.com/office/drawing/2014/main" val="3664532686"/>
                    </a:ext>
                  </a:extLst>
                </a:gridCol>
                <a:gridCol w="1841882">
                  <a:extLst>
                    <a:ext uri="{9D8B030D-6E8A-4147-A177-3AD203B41FA5}">
                      <a16:colId xmlns:a16="http://schemas.microsoft.com/office/drawing/2014/main" val="3921244421"/>
                    </a:ext>
                  </a:extLst>
                </a:gridCol>
                <a:gridCol w="1031875">
                  <a:extLst>
                    <a:ext uri="{9D8B030D-6E8A-4147-A177-3AD203B41FA5}">
                      <a16:colId xmlns:a16="http://schemas.microsoft.com/office/drawing/2014/main" val="3985759197"/>
                    </a:ext>
                  </a:extLst>
                </a:gridCol>
              </a:tblGrid>
              <a:tr h="711868">
                <a:tc gridSpan="6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dirty="0">
                          <a:effectLst/>
                        </a:rPr>
                        <a:t>Registrations, </a:t>
                      </a:r>
                      <a:r>
                        <a:rPr lang="en-AU" sz="1600" dirty="0" smtClean="0">
                          <a:effectLst/>
                        </a:rPr>
                        <a:t>procurements </a:t>
                      </a:r>
                      <a:r>
                        <a:rPr lang="en-AU" sz="1600" dirty="0">
                          <a:effectLst/>
                        </a:rPr>
                        <a:t>and </a:t>
                      </a:r>
                      <a:r>
                        <a:rPr lang="en-AU" sz="1600" dirty="0" smtClean="0">
                          <a:effectLst/>
                        </a:rPr>
                        <a:t>contracts (at 21 November 2019)</a:t>
                      </a:r>
                      <a:endParaRPr lang="en-AU" sz="1600" dirty="0">
                        <a:effectLst/>
                        <a:latin typeface="Lato" panose="020F050202020403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144000" marB="144000" anchor="ctr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1167845"/>
                  </a:ext>
                </a:extLst>
              </a:tr>
              <a:tr h="89196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dirty="0" smtClean="0">
                          <a:effectLst/>
                        </a:rPr>
                        <a:t>Registrations</a:t>
                      </a: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AU" sz="1600" b="0" dirty="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144000" marB="14400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dirty="0">
                          <a:effectLst/>
                        </a:rPr>
                        <a:t>Businesses </a:t>
                      </a:r>
                      <a:r>
                        <a:rPr lang="en-AU" sz="1600" dirty="0" smtClean="0">
                          <a:effectLst/>
                        </a:rPr>
                        <a:t>asked </a:t>
                      </a:r>
                      <a:r>
                        <a:rPr lang="en-AU" sz="1600" dirty="0">
                          <a:effectLst/>
                        </a:rPr>
                        <a:t>to </a:t>
                      </a:r>
                      <a:r>
                        <a:rPr lang="en-AU" sz="1600" dirty="0" smtClean="0">
                          <a:effectLst/>
                        </a:rPr>
                        <a:t>quote one </a:t>
                      </a:r>
                      <a:r>
                        <a:rPr lang="en-AU" sz="1600" dirty="0">
                          <a:effectLst/>
                        </a:rPr>
                        <a:t>or </a:t>
                      </a:r>
                      <a:r>
                        <a:rPr lang="en-AU" sz="1600" dirty="0" smtClean="0">
                          <a:effectLst/>
                        </a:rPr>
                        <a:t>more times</a:t>
                      </a:r>
                      <a:endParaRPr lang="en-AU" sz="1600" dirty="0">
                        <a:effectLst/>
                        <a:latin typeface="Lato" panose="020F050202020403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144000" marB="14400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dirty="0">
                          <a:effectLst/>
                        </a:rPr>
                        <a:t>R</a:t>
                      </a:r>
                      <a:r>
                        <a:rPr lang="en-AU" sz="1600" dirty="0" smtClean="0">
                          <a:effectLst/>
                        </a:rPr>
                        <a:t>FQs sent out</a:t>
                      </a:r>
                      <a:endParaRPr lang="en-AU" sz="1600" dirty="0">
                        <a:effectLst/>
                        <a:latin typeface="Lato" panose="020F050202020403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144000" marB="14400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dirty="0">
                          <a:effectLst/>
                        </a:rPr>
                        <a:t>Procurement </a:t>
                      </a:r>
                      <a:r>
                        <a:rPr lang="en-AU" sz="1600" dirty="0" smtClean="0">
                          <a:effectLst/>
                        </a:rPr>
                        <a:t>actions</a:t>
                      </a:r>
                      <a:endParaRPr lang="en-AU" sz="1600" dirty="0">
                        <a:effectLst/>
                        <a:latin typeface="Lato" panose="020F050202020403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144000" marB="14400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dirty="0">
                          <a:effectLst/>
                        </a:rPr>
                        <a:t>Stimulus </a:t>
                      </a:r>
                      <a:r>
                        <a:rPr lang="en-AU" sz="1600" dirty="0" smtClean="0">
                          <a:effectLst/>
                        </a:rPr>
                        <a:t>business contracts</a:t>
                      </a:r>
                      <a:endParaRPr lang="en-AU" sz="1600" dirty="0">
                        <a:effectLst/>
                        <a:latin typeface="Lato" panose="020F050202020403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144000" marB="14400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dirty="0">
                          <a:effectLst/>
                        </a:rPr>
                        <a:t>All </a:t>
                      </a:r>
                      <a:r>
                        <a:rPr lang="en-AU" sz="1600" dirty="0" smtClean="0">
                          <a:effectLst/>
                        </a:rPr>
                        <a:t>contracts</a:t>
                      </a:r>
                      <a:endParaRPr lang="en-AU" sz="1600" dirty="0">
                        <a:effectLst/>
                        <a:latin typeface="Lato" panose="020F050202020403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144000" marB="144000" anchor="ctr"/>
                </a:tc>
                <a:extLst>
                  <a:ext uri="{0D108BD9-81ED-4DB2-BD59-A6C34878D82A}">
                    <a16:rowId xmlns:a16="http://schemas.microsoft.com/office/drawing/2014/main" val="2320389559"/>
                  </a:ext>
                </a:extLst>
              </a:tr>
              <a:tr h="71186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dirty="0" smtClean="0">
                          <a:effectLst/>
                        </a:rPr>
                        <a:t>678</a:t>
                      </a:r>
                      <a:endParaRPr lang="en-AU" sz="1600" b="0" dirty="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144000" marB="14400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dirty="0" smtClean="0">
                          <a:effectLst/>
                        </a:rPr>
                        <a:t>623</a:t>
                      </a:r>
                      <a:endParaRPr lang="en-AU" sz="1600" dirty="0">
                        <a:effectLst/>
                        <a:latin typeface="Lato" panose="020F050202020403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144000" marB="14400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dirty="0" smtClean="0">
                          <a:effectLst/>
                        </a:rPr>
                        <a:t>3214</a:t>
                      </a:r>
                      <a:endParaRPr lang="en-AU" sz="1600" dirty="0">
                        <a:effectLst/>
                        <a:latin typeface="Lato" panose="020F050202020403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144000" marB="14400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dirty="0" smtClean="0">
                          <a:effectLst/>
                        </a:rPr>
                        <a:t>1573</a:t>
                      </a:r>
                      <a:endParaRPr lang="en-AU" sz="1600" dirty="0">
                        <a:effectLst/>
                        <a:latin typeface="Lato" panose="020F050202020403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144000" marB="14400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dirty="0" smtClean="0">
                          <a:effectLst/>
                        </a:rPr>
                        <a:t>1035</a:t>
                      </a:r>
                      <a:endParaRPr lang="en-AU" sz="1600" dirty="0">
                        <a:effectLst/>
                        <a:latin typeface="Lato" panose="020F050202020403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144000" marB="14400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dirty="0" smtClean="0">
                          <a:effectLst/>
                        </a:rPr>
                        <a:t>1232</a:t>
                      </a:r>
                      <a:endParaRPr lang="en-AU" sz="1600" dirty="0">
                        <a:effectLst/>
                        <a:latin typeface="Lato" panose="020F050202020403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144000" marB="144000" anchor="ctr"/>
                </a:tc>
                <a:extLst>
                  <a:ext uri="{0D108BD9-81ED-4DB2-BD59-A6C34878D82A}">
                    <a16:rowId xmlns:a16="http://schemas.microsoft.com/office/drawing/2014/main" val="21235862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65533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rgbClr val="002060"/>
                </a:solidFill>
              </a:rPr>
              <a:t>Commitment and expenditure (at </a:t>
            </a:r>
            <a:r>
              <a:rPr lang="en-US" sz="3200" b="1" dirty="0" smtClean="0">
                <a:solidFill>
                  <a:srgbClr val="002060"/>
                </a:solidFill>
              </a:rPr>
              <a:t>21 </a:t>
            </a:r>
            <a:r>
              <a:rPr lang="en-US" sz="3200" b="1" dirty="0">
                <a:solidFill>
                  <a:srgbClr val="002060"/>
                </a:solidFill>
              </a:rPr>
              <a:t>November </a:t>
            </a:r>
            <a:r>
              <a:rPr lang="en-US" sz="3200" b="1" dirty="0" smtClean="0">
                <a:solidFill>
                  <a:srgbClr val="002060"/>
                </a:solidFill>
              </a:rPr>
              <a:t>2019)</a:t>
            </a:r>
            <a:endParaRPr lang="en-AU" sz="3200" dirty="0">
              <a:solidFill>
                <a:srgbClr val="00206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9120264"/>
              </p:ext>
            </p:extLst>
          </p:nvPr>
        </p:nvGraphicFramePr>
        <p:xfrm>
          <a:off x="867600" y="1074665"/>
          <a:ext cx="9180000" cy="3722880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2968802">
                  <a:extLst>
                    <a:ext uri="{9D8B030D-6E8A-4147-A177-3AD203B41FA5}">
                      <a16:colId xmlns:a16="http://schemas.microsoft.com/office/drawing/2014/main" val="1123483341"/>
                    </a:ext>
                  </a:extLst>
                </a:gridCol>
                <a:gridCol w="1891080">
                  <a:extLst>
                    <a:ext uri="{9D8B030D-6E8A-4147-A177-3AD203B41FA5}">
                      <a16:colId xmlns:a16="http://schemas.microsoft.com/office/drawing/2014/main" val="3952270201"/>
                    </a:ext>
                  </a:extLst>
                </a:gridCol>
                <a:gridCol w="2162818">
                  <a:extLst>
                    <a:ext uri="{9D8B030D-6E8A-4147-A177-3AD203B41FA5}">
                      <a16:colId xmlns:a16="http://schemas.microsoft.com/office/drawing/2014/main" val="4196466980"/>
                    </a:ext>
                  </a:extLst>
                </a:gridCol>
                <a:gridCol w="2157300">
                  <a:extLst>
                    <a:ext uri="{9D8B030D-6E8A-4147-A177-3AD203B41FA5}">
                      <a16:colId xmlns:a16="http://schemas.microsoft.com/office/drawing/2014/main" val="4109989389"/>
                    </a:ext>
                  </a:extLst>
                </a:gridCol>
              </a:tblGrid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600" dirty="0" smtClean="0">
                          <a:effectLst/>
                        </a:rPr>
                        <a:t>Contractor/program </a:t>
                      </a:r>
                      <a:r>
                        <a:rPr lang="en-AU" sz="1600" dirty="0">
                          <a:effectLst/>
                        </a:rPr>
                        <a:t>Type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2000" marR="72000" marT="144000" marB="14400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600">
                          <a:effectLst/>
                        </a:rPr>
                        <a:t>Budget</a:t>
                      </a:r>
                      <a:endParaRPr lang="en-A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2000" marR="72000" marT="144000" marB="14400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600" dirty="0">
                          <a:effectLst/>
                        </a:rPr>
                        <a:t>Committed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2000" marR="72000" marT="144000" marB="14400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600">
                          <a:effectLst/>
                        </a:rPr>
                        <a:t>Expended</a:t>
                      </a:r>
                      <a:endParaRPr lang="en-A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2000" marR="72000" marT="144000" marB="144000" anchor="ctr"/>
                </a:tc>
                <a:extLst>
                  <a:ext uri="{0D108BD9-81ED-4DB2-BD59-A6C34878D82A}">
                    <a16:rowId xmlns:a16="http://schemas.microsoft.com/office/drawing/2014/main" val="203146252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600" dirty="0">
                          <a:effectLst/>
                        </a:rPr>
                        <a:t>Panel </a:t>
                      </a:r>
                      <a:r>
                        <a:rPr lang="en-AU" sz="1600" dirty="0" smtClean="0">
                          <a:effectLst/>
                        </a:rPr>
                        <a:t>contractors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2000" marR="72000" marT="144000" marB="14400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600" dirty="0">
                          <a:effectLst/>
                        </a:rPr>
                        <a:t>$10 </a:t>
                      </a:r>
                      <a:r>
                        <a:rPr lang="en-AU" sz="1600" dirty="0" smtClean="0">
                          <a:effectLst/>
                        </a:rPr>
                        <a:t>million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2000" marR="72000" marT="144000" marB="14400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600" dirty="0">
                          <a:effectLst/>
                        </a:rPr>
                        <a:t>$</a:t>
                      </a:r>
                      <a:r>
                        <a:rPr lang="en-AU" sz="1600" dirty="0" smtClean="0">
                          <a:effectLst/>
                        </a:rPr>
                        <a:t>6.55 </a:t>
                      </a:r>
                      <a:r>
                        <a:rPr lang="en-AU" sz="1600" dirty="0">
                          <a:effectLst/>
                        </a:rPr>
                        <a:t>million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2000" marR="72000" marT="144000" marB="14400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600" dirty="0">
                          <a:effectLst/>
                        </a:rPr>
                        <a:t>$</a:t>
                      </a:r>
                      <a:r>
                        <a:rPr lang="en-AU" sz="1600" dirty="0" smtClean="0">
                          <a:effectLst/>
                        </a:rPr>
                        <a:t>5.61 </a:t>
                      </a:r>
                      <a:r>
                        <a:rPr lang="en-AU" sz="1600" dirty="0">
                          <a:effectLst/>
                        </a:rPr>
                        <a:t>million 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2000" marR="72000" marT="144000" marB="144000" anchor="ctr"/>
                </a:tc>
                <a:extLst>
                  <a:ext uri="{0D108BD9-81ED-4DB2-BD59-A6C34878D82A}">
                    <a16:rowId xmlns:a16="http://schemas.microsoft.com/office/drawing/2014/main" val="2388294945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600" dirty="0">
                          <a:effectLst/>
                        </a:rPr>
                        <a:t>Stimulus </a:t>
                      </a:r>
                      <a:r>
                        <a:rPr lang="en-AU" sz="1600" dirty="0" smtClean="0">
                          <a:effectLst/>
                        </a:rPr>
                        <a:t>businesses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2000" marR="72000" marT="144000" marB="14400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600" dirty="0">
                          <a:effectLst/>
                        </a:rPr>
                        <a:t>$67.75 million 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2000" marR="72000" marT="144000" marB="14400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600" dirty="0" smtClean="0">
                          <a:effectLst/>
                        </a:rPr>
                        <a:t>$21.44 </a:t>
                      </a:r>
                      <a:r>
                        <a:rPr lang="en-AU" sz="1600" dirty="0">
                          <a:effectLst/>
                        </a:rPr>
                        <a:t>million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2000" marR="72000" marT="144000" marB="14400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600" dirty="0" smtClean="0">
                          <a:effectLst/>
                        </a:rPr>
                        <a:t>$15.91 </a:t>
                      </a:r>
                      <a:r>
                        <a:rPr lang="en-AU" sz="1600" dirty="0">
                          <a:effectLst/>
                        </a:rPr>
                        <a:t>million 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2000" marR="72000" marT="144000" marB="144000" anchor="ctr"/>
                </a:tc>
                <a:extLst>
                  <a:ext uri="{0D108BD9-81ED-4DB2-BD59-A6C34878D82A}">
                    <a16:rowId xmlns:a16="http://schemas.microsoft.com/office/drawing/2014/main" val="3610009680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600" dirty="0">
                          <a:effectLst/>
                        </a:rPr>
                        <a:t>Town </a:t>
                      </a:r>
                      <a:r>
                        <a:rPr lang="en-AU" sz="1600" dirty="0" smtClean="0">
                          <a:effectLst/>
                        </a:rPr>
                        <a:t>camp contractors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2000" marR="72000" marT="144000" marB="14400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600">
                          <a:effectLst/>
                        </a:rPr>
                        <a:t>$12.25 million</a:t>
                      </a:r>
                      <a:endParaRPr lang="en-A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2000" marR="72000" marT="144000" marB="14400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600" dirty="0">
                          <a:effectLst/>
                        </a:rPr>
                        <a:t>$12.25 million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2000" marR="72000" marT="144000" marB="14400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600">
                          <a:effectLst/>
                        </a:rPr>
                        <a:t>$12.25 million</a:t>
                      </a:r>
                      <a:endParaRPr lang="en-A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2000" marR="72000" marT="144000" marB="144000" anchor="ctr"/>
                </a:tc>
                <a:extLst>
                  <a:ext uri="{0D108BD9-81ED-4DB2-BD59-A6C34878D82A}">
                    <a16:rowId xmlns:a16="http://schemas.microsoft.com/office/drawing/2014/main" val="608300421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600" dirty="0">
                          <a:effectLst/>
                        </a:rPr>
                        <a:t>Transitional </a:t>
                      </a:r>
                      <a:r>
                        <a:rPr lang="en-AU" sz="1600" dirty="0" smtClean="0">
                          <a:effectLst/>
                        </a:rPr>
                        <a:t>accommodation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2000" marR="72000" marT="144000" marB="14400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600">
                          <a:effectLst/>
                        </a:rPr>
                        <a:t>$5 million</a:t>
                      </a:r>
                      <a:endParaRPr lang="en-A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2000" marR="72000" marT="144000" marB="14400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600" dirty="0">
                          <a:effectLst/>
                        </a:rPr>
                        <a:t>$0.08 million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2000" marR="72000" marT="144000" marB="14400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600" dirty="0">
                          <a:effectLst/>
                        </a:rPr>
                        <a:t>$0.08 million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2000" marR="72000" marT="144000" marB="144000" anchor="ctr"/>
                </a:tc>
                <a:extLst>
                  <a:ext uri="{0D108BD9-81ED-4DB2-BD59-A6C34878D82A}">
                    <a16:rowId xmlns:a16="http://schemas.microsoft.com/office/drawing/2014/main" val="541746134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600">
                          <a:effectLst/>
                        </a:rPr>
                        <a:t>Operational</a:t>
                      </a:r>
                      <a:endParaRPr lang="en-A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2000" marR="72000" marT="144000" marB="14400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600">
                          <a:effectLst/>
                        </a:rPr>
                        <a:t>$5 million</a:t>
                      </a:r>
                      <a:endParaRPr lang="en-A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2000" marR="72000" marT="144000" marB="14400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600" dirty="0">
                          <a:effectLst/>
                        </a:rPr>
                        <a:t>$</a:t>
                      </a:r>
                      <a:r>
                        <a:rPr lang="en-AU" sz="1600" dirty="0" smtClean="0">
                          <a:effectLst/>
                        </a:rPr>
                        <a:t>2.63 </a:t>
                      </a:r>
                      <a:r>
                        <a:rPr lang="en-AU" sz="1600" dirty="0">
                          <a:effectLst/>
                        </a:rPr>
                        <a:t>million 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2000" marR="72000" marT="144000" marB="14400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600" dirty="0">
                          <a:effectLst/>
                        </a:rPr>
                        <a:t>$</a:t>
                      </a:r>
                      <a:r>
                        <a:rPr lang="en-AU" sz="1600" dirty="0" smtClean="0">
                          <a:effectLst/>
                        </a:rPr>
                        <a:t>2.63 </a:t>
                      </a:r>
                      <a:r>
                        <a:rPr lang="en-AU" sz="1600" dirty="0">
                          <a:effectLst/>
                        </a:rPr>
                        <a:t>million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2000" marR="72000" marT="144000" marB="144000" anchor="ctr"/>
                </a:tc>
                <a:extLst>
                  <a:ext uri="{0D108BD9-81ED-4DB2-BD59-A6C34878D82A}">
                    <a16:rowId xmlns:a16="http://schemas.microsoft.com/office/drawing/2014/main" val="1390465982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600">
                          <a:effectLst/>
                        </a:rPr>
                        <a:t>Totals</a:t>
                      </a:r>
                      <a:endParaRPr lang="en-A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2000" marR="72000" marT="144000" marB="14400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600">
                          <a:effectLst/>
                        </a:rPr>
                        <a:t>$100 million</a:t>
                      </a:r>
                      <a:endParaRPr lang="en-A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2000" marR="72000" marT="144000" marB="14400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600" dirty="0">
                          <a:effectLst/>
                        </a:rPr>
                        <a:t>$</a:t>
                      </a:r>
                      <a:r>
                        <a:rPr lang="en-AU" sz="1600" dirty="0" smtClean="0">
                          <a:effectLst/>
                        </a:rPr>
                        <a:t>42.95 </a:t>
                      </a:r>
                      <a:r>
                        <a:rPr lang="en-AU" sz="1600" dirty="0">
                          <a:effectLst/>
                        </a:rPr>
                        <a:t>million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2000" marR="72000" marT="144000" marB="14400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600" dirty="0">
                          <a:effectLst/>
                        </a:rPr>
                        <a:t> $</a:t>
                      </a:r>
                      <a:r>
                        <a:rPr lang="en-AU" sz="1600" dirty="0" smtClean="0">
                          <a:effectLst/>
                        </a:rPr>
                        <a:t>36.48 </a:t>
                      </a:r>
                      <a:r>
                        <a:rPr lang="en-AU" sz="1600" dirty="0">
                          <a:effectLst/>
                        </a:rPr>
                        <a:t>million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2000" marR="72000" marT="144000" marB="144000" anchor="ctr"/>
                </a:tc>
                <a:extLst>
                  <a:ext uri="{0D108BD9-81ED-4DB2-BD59-A6C34878D82A}">
                    <a16:rowId xmlns:a16="http://schemas.microsoft.com/office/drawing/2014/main" val="2663913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68370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3200" dirty="0" smtClean="0"/>
              <a:t>By program (at 21 November 2019)</a:t>
            </a:r>
            <a:endParaRPr lang="en-AU" sz="32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1249937"/>
              </p:ext>
            </p:extLst>
          </p:nvPr>
        </p:nvGraphicFramePr>
        <p:xfrm>
          <a:off x="867600" y="1074665"/>
          <a:ext cx="9180000" cy="4727560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2969194">
                  <a:extLst>
                    <a:ext uri="{9D8B030D-6E8A-4147-A177-3AD203B41FA5}">
                      <a16:colId xmlns:a16="http://schemas.microsoft.com/office/drawing/2014/main" val="1052036231"/>
                    </a:ext>
                  </a:extLst>
                </a:gridCol>
                <a:gridCol w="2184353">
                  <a:extLst>
                    <a:ext uri="{9D8B030D-6E8A-4147-A177-3AD203B41FA5}">
                      <a16:colId xmlns:a16="http://schemas.microsoft.com/office/drawing/2014/main" val="2973610510"/>
                    </a:ext>
                  </a:extLst>
                </a:gridCol>
                <a:gridCol w="2090935">
                  <a:extLst>
                    <a:ext uri="{9D8B030D-6E8A-4147-A177-3AD203B41FA5}">
                      <a16:colId xmlns:a16="http://schemas.microsoft.com/office/drawing/2014/main" val="16167932"/>
                    </a:ext>
                  </a:extLst>
                </a:gridCol>
                <a:gridCol w="1935518">
                  <a:extLst>
                    <a:ext uri="{9D8B030D-6E8A-4147-A177-3AD203B41FA5}">
                      <a16:colId xmlns:a16="http://schemas.microsoft.com/office/drawing/2014/main" val="708500285"/>
                    </a:ext>
                  </a:extLst>
                </a:gridCol>
              </a:tblGrid>
              <a:tr h="461320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AU" sz="1600" dirty="0">
                          <a:effectLst/>
                        </a:rPr>
                        <a:t>Program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2000" marR="72000" marT="72000" marB="720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AU" sz="1600" dirty="0" smtClean="0">
                          <a:effectLst/>
                        </a:rPr>
                        <a:t>Budget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2000" marR="72000" marT="72000" marB="720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AU" sz="1600" dirty="0" smtClean="0">
                          <a:effectLst/>
                        </a:rPr>
                        <a:t>Committed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2000" marR="72000" marT="72000" marB="720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AU" sz="1600" dirty="0" smtClean="0">
                          <a:effectLst/>
                        </a:rPr>
                        <a:t>Expended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2000" marR="72000" marT="72000" marB="72000" anchor="ctr"/>
                </a:tc>
                <a:extLst>
                  <a:ext uri="{0D108BD9-81ED-4DB2-BD59-A6C34878D82A}">
                    <a16:rowId xmlns:a16="http://schemas.microsoft.com/office/drawing/2014/main" val="1681546970"/>
                  </a:ext>
                </a:extLst>
              </a:tr>
              <a:tr h="378220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AU" sz="1600">
                          <a:effectLst/>
                        </a:rPr>
                        <a:t>Complex upgrades</a:t>
                      </a:r>
                      <a:endParaRPr lang="en-A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2000" marR="72000" marT="72000" marB="720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  <a:tabLst>
                          <a:tab pos="790575" algn="r"/>
                        </a:tabLst>
                      </a:pPr>
                      <a:r>
                        <a:rPr lang="en-AU" sz="1600" dirty="0">
                          <a:effectLst/>
                        </a:rPr>
                        <a:t>$22.75 million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2000" marR="72000" marT="72000" marB="720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  <a:tabLst>
                          <a:tab pos="852805" algn="r"/>
                        </a:tabLst>
                      </a:pPr>
                      <a:r>
                        <a:rPr lang="en-A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$6.84 million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  <a:tabLst>
                          <a:tab pos="795655" algn="r"/>
                        </a:tabLst>
                      </a:pPr>
                      <a:r>
                        <a:rPr lang="en-A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$4.00 million 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81771079"/>
                  </a:ext>
                </a:extLst>
              </a:tr>
              <a:tr h="378220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AU" sz="1600" dirty="0">
                          <a:effectLst/>
                        </a:rPr>
                        <a:t>New </a:t>
                      </a:r>
                      <a:r>
                        <a:rPr lang="en-AU" sz="1600" dirty="0" smtClean="0">
                          <a:effectLst/>
                        </a:rPr>
                        <a:t>builds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2000" marR="72000" marT="72000" marB="720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  <a:tabLst>
                          <a:tab pos="790575" algn="r"/>
                        </a:tabLst>
                      </a:pPr>
                      <a:r>
                        <a:rPr lang="en-AU" sz="1600" dirty="0">
                          <a:effectLst/>
                        </a:rPr>
                        <a:t>$20 million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2000" marR="72000" marT="72000" marB="720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  <a:tabLst>
                          <a:tab pos="852805" algn="r"/>
                        </a:tabLst>
                      </a:pPr>
                      <a:r>
                        <a:rPr lang="en-A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$0.17 million </a:t>
                      </a:r>
                    </a:p>
                  </a:txBody>
                  <a:tcPr marL="72000" marR="72000" marT="72000" marB="720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  <a:tabLst>
                          <a:tab pos="795655" algn="r"/>
                        </a:tabLst>
                      </a:pPr>
                      <a:r>
                        <a:rPr lang="en-A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$0.10 million </a:t>
                      </a:r>
                    </a:p>
                  </a:txBody>
                  <a:tcPr marL="72000" marR="72000" marT="72000" marB="72000" anchor="ctr"/>
                </a:tc>
                <a:extLst>
                  <a:ext uri="{0D108BD9-81ED-4DB2-BD59-A6C34878D82A}">
                    <a16:rowId xmlns:a16="http://schemas.microsoft.com/office/drawing/2014/main" val="1269496864"/>
                  </a:ext>
                </a:extLst>
              </a:tr>
              <a:tr h="378220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AU" sz="1600">
                          <a:effectLst/>
                        </a:rPr>
                        <a:t>Roofs</a:t>
                      </a:r>
                      <a:endParaRPr lang="en-A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2000" marR="72000" marT="72000" marB="720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  <a:tabLst>
                          <a:tab pos="790575" algn="r"/>
                        </a:tabLst>
                      </a:pPr>
                      <a:r>
                        <a:rPr lang="en-AU" sz="1600" dirty="0">
                          <a:effectLst/>
                        </a:rPr>
                        <a:t>$10 million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2000" marR="72000" marT="72000" marB="720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  <a:tabLst>
                          <a:tab pos="852805" algn="r"/>
                        </a:tabLst>
                      </a:pPr>
                      <a:r>
                        <a:rPr lang="en-A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$6.74 million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  <a:tabLst>
                          <a:tab pos="795655" algn="r"/>
                        </a:tabLst>
                      </a:pPr>
                      <a:r>
                        <a:rPr lang="en-A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$6.04 million 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62884298"/>
                  </a:ext>
                </a:extLst>
              </a:tr>
              <a:tr h="378220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AU" sz="1600" dirty="0">
                          <a:effectLst/>
                        </a:rPr>
                        <a:t>Grant </a:t>
                      </a:r>
                      <a:r>
                        <a:rPr lang="en-AU" sz="1600" dirty="0" smtClean="0">
                          <a:effectLst/>
                        </a:rPr>
                        <a:t>funding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2000" marR="72000" marT="72000" marB="720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  <a:tabLst>
                          <a:tab pos="790575" algn="r"/>
                        </a:tabLst>
                      </a:pPr>
                      <a:r>
                        <a:rPr lang="en-AU" sz="1600">
                          <a:effectLst/>
                        </a:rPr>
                        <a:t>$5 million</a:t>
                      </a:r>
                      <a:endParaRPr lang="en-A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2000" marR="72000" marT="72000" marB="720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  <a:tabLst>
                          <a:tab pos="852805" algn="r"/>
                        </a:tabLst>
                      </a:pPr>
                      <a:r>
                        <a:rPr lang="en-A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$2.40 million </a:t>
                      </a:r>
                    </a:p>
                  </a:txBody>
                  <a:tcPr marL="72000" marR="72000" marT="72000" marB="720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  <a:tabLst>
                          <a:tab pos="795655" algn="r"/>
                        </a:tabLst>
                      </a:pPr>
                      <a:r>
                        <a:rPr lang="en-A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$2.40 million </a:t>
                      </a:r>
                    </a:p>
                  </a:txBody>
                  <a:tcPr marL="72000" marR="72000" marT="72000" marB="72000" anchor="ctr"/>
                </a:tc>
                <a:extLst>
                  <a:ext uri="{0D108BD9-81ED-4DB2-BD59-A6C34878D82A}">
                    <a16:rowId xmlns:a16="http://schemas.microsoft.com/office/drawing/2014/main" val="4117848770"/>
                  </a:ext>
                </a:extLst>
              </a:tr>
              <a:tr h="378220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AU" sz="1600" dirty="0">
                          <a:effectLst/>
                        </a:rPr>
                        <a:t>Town </a:t>
                      </a:r>
                      <a:r>
                        <a:rPr lang="en-AU" sz="1600" dirty="0" smtClean="0">
                          <a:effectLst/>
                        </a:rPr>
                        <a:t>camps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2000" marR="72000" marT="72000" marB="720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  <a:tabLst>
                          <a:tab pos="790575" algn="r"/>
                        </a:tabLst>
                      </a:pPr>
                      <a:r>
                        <a:rPr lang="en-AU" sz="1600">
                          <a:effectLst/>
                        </a:rPr>
                        <a:t>$12.25 million</a:t>
                      </a:r>
                      <a:endParaRPr lang="en-A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2000" marR="72000" marT="72000" marB="720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  <a:tabLst>
                          <a:tab pos="852805" algn="r"/>
                        </a:tabLst>
                      </a:pPr>
                      <a:r>
                        <a:rPr lang="en-A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$12.25 million</a:t>
                      </a:r>
                    </a:p>
                  </a:txBody>
                  <a:tcPr marL="72000" marR="72000" marT="72000" marB="720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  <a:tabLst>
                          <a:tab pos="795655" algn="r"/>
                        </a:tabLst>
                      </a:pPr>
                      <a:r>
                        <a:rPr lang="en-A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$12.25 million </a:t>
                      </a:r>
                    </a:p>
                  </a:txBody>
                  <a:tcPr marL="72000" marR="72000" marT="72000" marB="72000" anchor="ctr"/>
                </a:tc>
                <a:extLst>
                  <a:ext uri="{0D108BD9-81ED-4DB2-BD59-A6C34878D82A}">
                    <a16:rowId xmlns:a16="http://schemas.microsoft.com/office/drawing/2014/main" val="2073113716"/>
                  </a:ext>
                </a:extLst>
              </a:tr>
              <a:tr h="378220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AU" sz="1600" dirty="0">
                          <a:effectLst/>
                        </a:rPr>
                        <a:t>Tennant CLA </a:t>
                      </a:r>
                      <a:r>
                        <a:rPr lang="en-AU" sz="1600" dirty="0" smtClean="0">
                          <a:effectLst/>
                        </a:rPr>
                        <a:t>new </a:t>
                      </a:r>
                      <a:r>
                        <a:rPr lang="en-AU" sz="1600" dirty="0">
                          <a:effectLst/>
                        </a:rPr>
                        <a:t>b</a:t>
                      </a:r>
                      <a:r>
                        <a:rPr lang="en-AU" sz="1600" dirty="0" smtClean="0">
                          <a:effectLst/>
                        </a:rPr>
                        <a:t>uilds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2000" marR="72000" marT="72000" marB="720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  <a:tabLst>
                          <a:tab pos="790575" algn="r"/>
                        </a:tabLst>
                      </a:pPr>
                      <a:r>
                        <a:rPr lang="en-AU" sz="1600">
                          <a:effectLst/>
                        </a:rPr>
                        <a:t>$3 million</a:t>
                      </a:r>
                      <a:endParaRPr lang="en-A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2000" marR="72000" marT="72000" marB="7200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52805" algn="r"/>
                        </a:tabLst>
                      </a:pPr>
                      <a:r>
                        <a:rPr lang="en-A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$0.10 million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  <a:tabLst>
                          <a:tab pos="795655" algn="r"/>
                        </a:tabLst>
                      </a:pPr>
                      <a:r>
                        <a:rPr lang="en-A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$0.02 million 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68254578"/>
                  </a:ext>
                </a:extLst>
              </a:tr>
              <a:tr h="378220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AU" sz="1600">
                          <a:effectLst/>
                        </a:rPr>
                        <a:t>GEH upgrades</a:t>
                      </a:r>
                      <a:endParaRPr lang="en-A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2000" marR="72000" marT="72000" marB="720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  <a:tabLst>
                          <a:tab pos="790575" algn="r"/>
                        </a:tabLst>
                      </a:pPr>
                      <a:r>
                        <a:rPr lang="en-AU" sz="1600">
                          <a:effectLst/>
                        </a:rPr>
                        <a:t>$4 million</a:t>
                      </a:r>
                      <a:endParaRPr lang="en-A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2000" marR="72000" marT="72000" marB="720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  <a:tabLst>
                          <a:tab pos="852805" algn="r"/>
                        </a:tabLst>
                      </a:pPr>
                      <a:r>
                        <a:rPr lang="en-AU" sz="16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$3.10 million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  <a:tabLst>
                          <a:tab pos="795655" algn="r"/>
                        </a:tabLst>
                      </a:pPr>
                      <a:r>
                        <a:rPr lang="en-A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$1.86 million 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62291912"/>
                  </a:ext>
                </a:extLst>
              </a:tr>
              <a:tr h="378220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AU" sz="1600">
                          <a:effectLst/>
                        </a:rPr>
                        <a:t>Minor new works</a:t>
                      </a:r>
                      <a:endParaRPr lang="en-A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2000" marR="72000" marT="72000" marB="720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  <a:tabLst>
                          <a:tab pos="790575" algn="r"/>
                        </a:tabLst>
                      </a:pPr>
                      <a:r>
                        <a:rPr lang="en-AU" sz="1600">
                          <a:effectLst/>
                        </a:rPr>
                        <a:t>$13 million</a:t>
                      </a:r>
                      <a:endParaRPr lang="en-A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2000" marR="72000" marT="72000" marB="720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  <a:tabLst>
                          <a:tab pos="852805" algn="r"/>
                        </a:tabLst>
                      </a:pPr>
                      <a:r>
                        <a:rPr lang="en-AU" sz="16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$8.64 million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  <a:tabLst>
                          <a:tab pos="795655" algn="r"/>
                        </a:tabLst>
                      </a:pPr>
                      <a:r>
                        <a:rPr lang="en-A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$7.10 million 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78506241"/>
                  </a:ext>
                </a:extLst>
              </a:tr>
              <a:tr h="378220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AU" sz="1600" dirty="0">
                          <a:effectLst/>
                        </a:rPr>
                        <a:t>Transitional </a:t>
                      </a:r>
                      <a:r>
                        <a:rPr lang="en-AU" sz="1600" dirty="0" err="1">
                          <a:effectLst/>
                        </a:rPr>
                        <a:t>a</a:t>
                      </a:r>
                      <a:r>
                        <a:rPr lang="en-AU" sz="1600" dirty="0" err="1" smtClean="0">
                          <a:effectLst/>
                        </a:rPr>
                        <a:t>ccomm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2000" marR="72000" marT="72000" marB="720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  <a:tabLst>
                          <a:tab pos="790575" algn="r"/>
                        </a:tabLst>
                      </a:pPr>
                      <a:r>
                        <a:rPr lang="en-AU" sz="1600">
                          <a:effectLst/>
                        </a:rPr>
                        <a:t>$5 million</a:t>
                      </a:r>
                      <a:endParaRPr lang="en-A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2000" marR="72000" marT="72000" marB="720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  <a:tabLst>
                          <a:tab pos="852805" algn="r"/>
                        </a:tabLst>
                      </a:pPr>
                      <a:r>
                        <a:rPr lang="en-AU" sz="16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$0.08 million </a:t>
                      </a:r>
                    </a:p>
                  </a:txBody>
                  <a:tcPr marL="72000" marR="72000" marT="72000" marB="720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  <a:tabLst>
                          <a:tab pos="795655" algn="r"/>
                        </a:tabLst>
                      </a:pPr>
                      <a:r>
                        <a:rPr lang="en-A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$0.08 million </a:t>
                      </a:r>
                    </a:p>
                  </a:txBody>
                  <a:tcPr marL="72000" marR="72000" marT="72000" marB="72000" anchor="ctr"/>
                </a:tc>
                <a:extLst>
                  <a:ext uri="{0D108BD9-81ED-4DB2-BD59-A6C34878D82A}">
                    <a16:rowId xmlns:a16="http://schemas.microsoft.com/office/drawing/2014/main" val="1600057814"/>
                  </a:ext>
                </a:extLst>
              </a:tr>
              <a:tr h="378220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AU" sz="1600">
                          <a:effectLst/>
                        </a:rPr>
                        <a:t>Operational</a:t>
                      </a:r>
                      <a:endParaRPr lang="en-A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2000" marR="72000" marT="72000" marB="720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  <a:tabLst>
                          <a:tab pos="790575" algn="r"/>
                        </a:tabLst>
                      </a:pPr>
                      <a:r>
                        <a:rPr lang="en-AU" sz="1600">
                          <a:effectLst/>
                        </a:rPr>
                        <a:t>$5 million</a:t>
                      </a:r>
                      <a:endParaRPr lang="en-A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2000" marR="72000" marT="72000" marB="720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  <a:tabLst>
                          <a:tab pos="852805" algn="r"/>
                        </a:tabLst>
                      </a:pPr>
                      <a:r>
                        <a:rPr lang="en-AU" sz="16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$2.63 million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  <a:tabLst>
                          <a:tab pos="795655" algn="r"/>
                        </a:tabLst>
                      </a:pPr>
                      <a:r>
                        <a:rPr lang="en-A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$2.63 million 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92721939"/>
                  </a:ext>
                </a:extLst>
              </a:tr>
              <a:tr h="378220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AU" sz="1600">
                          <a:effectLst/>
                        </a:rPr>
                        <a:t>Totals</a:t>
                      </a:r>
                      <a:endParaRPr lang="en-A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2000" marR="72000" marT="72000" marB="720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  <a:tabLst>
                          <a:tab pos="790575" algn="r"/>
                        </a:tabLst>
                      </a:pPr>
                      <a:r>
                        <a:rPr lang="en-AU" sz="1600">
                          <a:effectLst/>
                        </a:rPr>
                        <a:t>$100 million</a:t>
                      </a:r>
                      <a:endParaRPr lang="en-A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2000" marR="72000" marT="72000" marB="720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  <a:tabLst>
                          <a:tab pos="852805" algn="r"/>
                        </a:tabLst>
                      </a:pPr>
                      <a:r>
                        <a:rPr lang="en-AU" sz="16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$42.95 million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  <a:tabLst>
                          <a:tab pos="795655" algn="r"/>
                        </a:tabLst>
                      </a:pPr>
                      <a:r>
                        <a:rPr lang="en-A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$36.48 million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590683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00261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3200" dirty="0" smtClean="0"/>
              <a:t>By region (at 21 November 2019)</a:t>
            </a:r>
            <a:endParaRPr lang="en-AU" sz="32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7027918"/>
              </p:ext>
            </p:extLst>
          </p:nvPr>
        </p:nvGraphicFramePr>
        <p:xfrm>
          <a:off x="867600" y="1074665"/>
          <a:ext cx="9179999" cy="4185720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3042967">
                  <a:extLst>
                    <a:ext uri="{9D8B030D-6E8A-4147-A177-3AD203B41FA5}">
                      <a16:colId xmlns:a16="http://schemas.microsoft.com/office/drawing/2014/main" val="289569468"/>
                    </a:ext>
                  </a:extLst>
                </a:gridCol>
                <a:gridCol w="2045034">
                  <a:extLst>
                    <a:ext uri="{9D8B030D-6E8A-4147-A177-3AD203B41FA5}">
                      <a16:colId xmlns:a16="http://schemas.microsoft.com/office/drawing/2014/main" val="1628046202"/>
                    </a:ext>
                  </a:extLst>
                </a:gridCol>
                <a:gridCol w="2045999">
                  <a:extLst>
                    <a:ext uri="{9D8B030D-6E8A-4147-A177-3AD203B41FA5}">
                      <a16:colId xmlns:a16="http://schemas.microsoft.com/office/drawing/2014/main" val="420849251"/>
                    </a:ext>
                  </a:extLst>
                </a:gridCol>
                <a:gridCol w="2045999">
                  <a:extLst>
                    <a:ext uri="{9D8B030D-6E8A-4147-A177-3AD203B41FA5}">
                      <a16:colId xmlns:a16="http://schemas.microsoft.com/office/drawing/2014/main" val="1747113349"/>
                    </a:ext>
                  </a:extLst>
                </a:gridCol>
              </a:tblGrid>
              <a:tr h="507000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AU" sz="1600" dirty="0">
                          <a:effectLst/>
                        </a:rPr>
                        <a:t>Region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2000" marR="72000" marT="108000" marB="1080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AU" sz="1600" dirty="0" smtClean="0">
                          <a:effectLst/>
                        </a:rPr>
                        <a:t>Budget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2000" marR="72000" marT="108000" marB="1080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AU" sz="1600" dirty="0" smtClean="0">
                          <a:effectLst/>
                        </a:rPr>
                        <a:t>Committed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2000" marR="72000" marT="108000" marB="1080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AU" sz="1600" dirty="0" smtClean="0">
                          <a:effectLst/>
                        </a:rPr>
                        <a:t>Expended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2000" marR="72000" marT="108000" marB="108000" anchor="ctr"/>
                </a:tc>
                <a:extLst>
                  <a:ext uri="{0D108BD9-81ED-4DB2-BD59-A6C34878D82A}">
                    <a16:rowId xmlns:a16="http://schemas.microsoft.com/office/drawing/2014/main" val="163293862"/>
                  </a:ext>
                </a:extLst>
              </a:tr>
              <a:tr h="455144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AU" sz="1600" dirty="0">
                          <a:effectLst/>
                        </a:rPr>
                        <a:t>Darwin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2000" marR="72000" marT="108000" marB="10800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  <a:tabLst>
                          <a:tab pos="805180" algn="r"/>
                        </a:tabLst>
                      </a:pPr>
                      <a:r>
                        <a:rPr lang="en-AU" sz="1600" dirty="0">
                          <a:effectLst/>
                        </a:rPr>
                        <a:t>$57.40 million 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2000" marR="72000" marT="108000" marB="10800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  <a:tabLst>
                          <a:tab pos="857250" algn="r"/>
                        </a:tabLst>
                      </a:pPr>
                      <a:r>
                        <a:rPr lang="en-A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$25.77 million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  <a:tabLst>
                          <a:tab pos="899160" algn="r"/>
                        </a:tabLst>
                      </a:pPr>
                      <a:r>
                        <a:rPr lang="en-AU" sz="16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$22.46 million 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66536628"/>
                  </a:ext>
                </a:extLst>
              </a:tr>
              <a:tr h="455144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AU" sz="1600">
                          <a:effectLst/>
                        </a:rPr>
                        <a:t>Arafura</a:t>
                      </a:r>
                      <a:endParaRPr lang="en-A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2000" marR="72000" marT="108000" marB="10800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  <a:tabLst>
                          <a:tab pos="805180" algn="r"/>
                        </a:tabLst>
                      </a:pPr>
                      <a:r>
                        <a:rPr lang="en-AU" sz="1600" dirty="0">
                          <a:effectLst/>
                        </a:rPr>
                        <a:t>$0.77 million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2000" marR="72000" marT="108000" marB="10800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  <a:tabLst>
                          <a:tab pos="857250" algn="r"/>
                        </a:tabLst>
                      </a:pPr>
                      <a:r>
                        <a:rPr lang="en-A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$0.34 million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  <a:tabLst>
                          <a:tab pos="899160" algn="r"/>
                        </a:tabLst>
                      </a:pPr>
                      <a:r>
                        <a:rPr lang="en-A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$0.34 million 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047894799"/>
                  </a:ext>
                </a:extLst>
              </a:tr>
              <a:tr h="455144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AU" sz="1600">
                          <a:effectLst/>
                        </a:rPr>
                        <a:t>Nhulunbuy</a:t>
                      </a:r>
                      <a:endParaRPr lang="en-A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2000" marR="72000" marT="108000" marB="10800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  <a:tabLst>
                          <a:tab pos="805180" algn="r"/>
                        </a:tabLst>
                      </a:pPr>
                      <a:r>
                        <a:rPr lang="en-AU" sz="1600" dirty="0">
                          <a:effectLst/>
                        </a:rPr>
                        <a:t>$2.27 million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2000" marR="72000" marT="108000" marB="10800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  <a:tabLst>
                          <a:tab pos="857250" algn="r"/>
                        </a:tabLst>
                      </a:pPr>
                      <a:r>
                        <a:rPr lang="en-A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$2.19 million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  <a:tabLst>
                          <a:tab pos="899160" algn="r"/>
                        </a:tabLst>
                      </a:pPr>
                      <a:r>
                        <a:rPr lang="en-A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$1.55 million 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46089538"/>
                  </a:ext>
                </a:extLst>
              </a:tr>
              <a:tr h="455144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AU" sz="1600" dirty="0">
                          <a:effectLst/>
                        </a:rPr>
                        <a:t>Katherine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2000" marR="72000" marT="108000" marB="10800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  <a:tabLst>
                          <a:tab pos="805180" algn="r"/>
                        </a:tabLst>
                      </a:pPr>
                      <a:r>
                        <a:rPr lang="en-AU" sz="1600" dirty="0">
                          <a:effectLst/>
                        </a:rPr>
                        <a:t>$12.06 million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2000" marR="72000" marT="108000" marB="10800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  <a:tabLst>
                          <a:tab pos="857250" algn="r"/>
                        </a:tabLst>
                      </a:pPr>
                      <a:r>
                        <a:rPr lang="en-AU" sz="16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$5.62 million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  <a:tabLst>
                          <a:tab pos="899160" algn="r"/>
                        </a:tabLst>
                      </a:pPr>
                      <a:r>
                        <a:rPr lang="en-A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$5.25 million 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45179842"/>
                  </a:ext>
                </a:extLst>
              </a:tr>
              <a:tr h="455144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AU" sz="1600">
                          <a:effectLst/>
                        </a:rPr>
                        <a:t>Tennant Creek</a:t>
                      </a:r>
                      <a:endParaRPr lang="en-A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2000" marR="72000" marT="108000" marB="10800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  <a:tabLst>
                          <a:tab pos="805180" algn="r"/>
                        </a:tabLst>
                      </a:pPr>
                      <a:r>
                        <a:rPr lang="en-AU" sz="1600" dirty="0">
                          <a:effectLst/>
                        </a:rPr>
                        <a:t>$9.20 million 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2000" marR="72000" marT="108000" marB="10800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  <a:tabLst>
                          <a:tab pos="857250" algn="r"/>
                        </a:tabLst>
                      </a:pPr>
                      <a:r>
                        <a:rPr lang="en-AU" sz="16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$3.05 million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  <a:tabLst>
                          <a:tab pos="899160" algn="r"/>
                        </a:tabLst>
                      </a:pPr>
                      <a:r>
                        <a:rPr lang="en-A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$2.75 million 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17939129"/>
                  </a:ext>
                </a:extLst>
              </a:tr>
              <a:tr h="455144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AU" sz="1600" dirty="0">
                          <a:effectLst/>
                        </a:rPr>
                        <a:t>Alice Springs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2000" marR="72000" marT="108000" marB="10800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  <a:tabLst>
                          <a:tab pos="805180" algn="r"/>
                        </a:tabLst>
                      </a:pPr>
                      <a:r>
                        <a:rPr lang="en-AU" sz="1600" dirty="0">
                          <a:effectLst/>
                        </a:rPr>
                        <a:t>$8.30 million 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2000" marR="72000" marT="108000" marB="10800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  <a:tabLst>
                          <a:tab pos="857250" algn="r"/>
                        </a:tabLst>
                      </a:pPr>
                      <a:r>
                        <a:rPr lang="en-AU" sz="16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$3.27 million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  <a:tabLst>
                          <a:tab pos="899160" algn="r"/>
                        </a:tabLst>
                      </a:pPr>
                      <a:r>
                        <a:rPr lang="en-A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$1.42 million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65204420"/>
                  </a:ext>
                </a:extLst>
              </a:tr>
              <a:tr h="455144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AU" sz="1600">
                          <a:effectLst/>
                        </a:rPr>
                        <a:t>Accomm and operations</a:t>
                      </a:r>
                      <a:endParaRPr lang="en-A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2000" marR="72000" marT="108000" marB="10800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  <a:tabLst>
                          <a:tab pos="805180" algn="r"/>
                        </a:tabLst>
                      </a:pPr>
                      <a:r>
                        <a:rPr lang="en-AU" sz="1600" dirty="0">
                          <a:effectLst/>
                        </a:rPr>
                        <a:t>$10.00 million 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2000" marR="72000" marT="108000" marB="10800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  <a:tabLst>
                          <a:tab pos="857250" algn="r"/>
                        </a:tabLst>
                      </a:pPr>
                      <a:r>
                        <a:rPr lang="en-AU" sz="16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$2.71 million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  <a:tabLst>
                          <a:tab pos="899160" algn="r"/>
                        </a:tabLst>
                      </a:pPr>
                      <a:r>
                        <a:rPr lang="en-A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$2.71 million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36868517"/>
                  </a:ext>
                </a:extLst>
              </a:tr>
              <a:tr h="365222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AU" sz="1600">
                          <a:effectLst/>
                        </a:rPr>
                        <a:t>Totals</a:t>
                      </a:r>
                      <a:endParaRPr lang="en-A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2000" marR="72000" marT="108000" marB="10800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  <a:tabLst>
                          <a:tab pos="805180" algn="r"/>
                        </a:tabLst>
                      </a:pPr>
                      <a:r>
                        <a:rPr lang="en-AU" sz="1600" dirty="0">
                          <a:effectLst/>
                        </a:rPr>
                        <a:t>$100 million 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2000" marR="72000" marT="108000" marB="10800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  <a:tabLst>
                          <a:tab pos="857250" algn="r"/>
                        </a:tabLst>
                      </a:pPr>
                      <a:r>
                        <a:rPr lang="en-AU" sz="16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$42.95 million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  <a:tabLst>
                          <a:tab pos="899160" algn="r"/>
                        </a:tabLst>
                      </a:pPr>
                      <a:r>
                        <a:rPr lang="en-A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$36.48 million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637440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22611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3200" dirty="0" smtClean="0"/>
              <a:t>Registrations, quotes and awards (at 21 November 2019)</a:t>
            </a:r>
            <a:endParaRPr lang="en-AU" sz="32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254165"/>
              </p:ext>
            </p:extLst>
          </p:nvPr>
        </p:nvGraphicFramePr>
        <p:xfrm>
          <a:off x="867602" y="1074665"/>
          <a:ext cx="9180000" cy="4625643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3222860">
                  <a:extLst>
                    <a:ext uri="{9D8B030D-6E8A-4147-A177-3AD203B41FA5}">
                      <a16:colId xmlns:a16="http://schemas.microsoft.com/office/drawing/2014/main" val="1334030078"/>
                    </a:ext>
                  </a:extLst>
                </a:gridCol>
                <a:gridCol w="851020">
                  <a:extLst>
                    <a:ext uri="{9D8B030D-6E8A-4147-A177-3AD203B41FA5}">
                      <a16:colId xmlns:a16="http://schemas.microsoft.com/office/drawing/2014/main" val="2081670167"/>
                    </a:ext>
                  </a:extLst>
                </a:gridCol>
                <a:gridCol w="851020">
                  <a:extLst>
                    <a:ext uri="{9D8B030D-6E8A-4147-A177-3AD203B41FA5}">
                      <a16:colId xmlns:a16="http://schemas.microsoft.com/office/drawing/2014/main" val="1652150158"/>
                    </a:ext>
                  </a:extLst>
                </a:gridCol>
                <a:gridCol w="851020">
                  <a:extLst>
                    <a:ext uri="{9D8B030D-6E8A-4147-A177-3AD203B41FA5}">
                      <a16:colId xmlns:a16="http://schemas.microsoft.com/office/drawing/2014/main" val="3715869939"/>
                    </a:ext>
                  </a:extLst>
                </a:gridCol>
                <a:gridCol w="851020">
                  <a:extLst>
                    <a:ext uri="{9D8B030D-6E8A-4147-A177-3AD203B41FA5}">
                      <a16:colId xmlns:a16="http://schemas.microsoft.com/office/drawing/2014/main" val="1376367400"/>
                    </a:ext>
                  </a:extLst>
                </a:gridCol>
                <a:gridCol w="851020">
                  <a:extLst>
                    <a:ext uri="{9D8B030D-6E8A-4147-A177-3AD203B41FA5}">
                      <a16:colId xmlns:a16="http://schemas.microsoft.com/office/drawing/2014/main" val="449162564"/>
                    </a:ext>
                  </a:extLst>
                </a:gridCol>
                <a:gridCol w="851020">
                  <a:extLst>
                    <a:ext uri="{9D8B030D-6E8A-4147-A177-3AD203B41FA5}">
                      <a16:colId xmlns:a16="http://schemas.microsoft.com/office/drawing/2014/main" val="3624407303"/>
                    </a:ext>
                  </a:extLst>
                </a:gridCol>
                <a:gridCol w="851020">
                  <a:extLst>
                    <a:ext uri="{9D8B030D-6E8A-4147-A177-3AD203B41FA5}">
                      <a16:colId xmlns:a16="http://schemas.microsoft.com/office/drawing/2014/main" val="1648012170"/>
                    </a:ext>
                  </a:extLst>
                </a:gridCol>
              </a:tblGrid>
              <a:tr h="3847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</a:rPr>
                        <a:t> </a:t>
                      </a:r>
                      <a:endParaRPr lang="en-A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2000" marR="72000" marT="72000" marB="720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900" dirty="0">
                          <a:effectLst/>
                        </a:rPr>
                        <a:t>Darwin</a:t>
                      </a:r>
                      <a:endParaRPr lang="en-A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2000" marR="72000" marT="72000" marB="720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900" dirty="0">
                          <a:effectLst/>
                        </a:rPr>
                        <a:t>Arafura</a:t>
                      </a:r>
                      <a:endParaRPr lang="en-A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2000" marR="72000" marT="72000" marB="720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900" dirty="0">
                          <a:effectLst/>
                        </a:rPr>
                        <a:t>Nhulunbuy</a:t>
                      </a:r>
                      <a:endParaRPr lang="en-A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2000" marR="72000" marT="72000" marB="720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900" dirty="0">
                          <a:effectLst/>
                        </a:rPr>
                        <a:t>Katherine</a:t>
                      </a:r>
                      <a:endParaRPr lang="en-A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2000" marR="72000" marT="72000" marB="720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900" dirty="0">
                          <a:effectLst/>
                        </a:rPr>
                        <a:t>Tennant</a:t>
                      </a:r>
                      <a:endParaRPr lang="en-AU" sz="10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900" dirty="0">
                          <a:effectLst/>
                        </a:rPr>
                        <a:t>Creek</a:t>
                      </a:r>
                      <a:endParaRPr lang="en-AU" sz="10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000" marR="72000" marT="72000" marB="720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900" dirty="0">
                          <a:effectLst/>
                        </a:rPr>
                        <a:t>Alice Springs</a:t>
                      </a:r>
                      <a:endParaRPr lang="en-A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2000" marR="72000" marT="72000" marB="720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900" dirty="0">
                          <a:effectLst/>
                        </a:rPr>
                        <a:t>Totals</a:t>
                      </a:r>
                      <a:endParaRPr lang="en-A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2000" marR="72000" marT="72000" marB="72000" anchor="ctr"/>
                </a:tc>
                <a:extLst>
                  <a:ext uri="{0D108BD9-81ED-4DB2-BD59-A6C34878D82A}">
                    <a16:rowId xmlns:a16="http://schemas.microsoft.com/office/drawing/2014/main" val="3400725837"/>
                  </a:ext>
                </a:extLst>
              </a:tr>
              <a:tr h="3749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900">
                          <a:effectLst/>
                        </a:rPr>
                        <a:t>Registrations 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2000" marR="72000" marT="72000" marB="720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AU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544</a:t>
                      </a:r>
                      <a:endParaRPr lang="en-A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  <a:tabLst>
                          <a:tab pos="539750" algn="l"/>
                        </a:tabLst>
                      </a:pPr>
                      <a:r>
                        <a:rPr lang="en-AU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N/A</a:t>
                      </a:r>
                      <a:endParaRPr lang="en-A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  <a:tabLst>
                          <a:tab pos="539750" algn="l"/>
                        </a:tabLst>
                      </a:pPr>
                      <a:r>
                        <a:rPr lang="en-A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  <a:tabLst>
                          <a:tab pos="539750" algn="l"/>
                        </a:tabLst>
                      </a:pPr>
                      <a:r>
                        <a:rPr lang="en-A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  <a:tabLst>
                          <a:tab pos="539750" algn="l"/>
                        </a:tabLst>
                      </a:pPr>
                      <a:r>
                        <a:rPr lang="en-A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  <a:tabLst>
                          <a:tab pos="539750" algn="l"/>
                        </a:tabLst>
                      </a:pPr>
                      <a:r>
                        <a:rPr lang="en-A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82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  <a:tabLst>
                          <a:tab pos="539750" algn="l"/>
                        </a:tabLst>
                      </a:pPr>
                      <a:r>
                        <a:rPr lang="en-AU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678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842789886"/>
                  </a:ext>
                </a:extLst>
              </a:tr>
              <a:tr h="3617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900" dirty="0">
                          <a:effectLst/>
                        </a:rPr>
                        <a:t>Stimulus businesses asked to </a:t>
                      </a:r>
                      <a:r>
                        <a:rPr lang="en-AU" sz="900" dirty="0" smtClean="0">
                          <a:effectLst/>
                        </a:rPr>
                        <a:t>quote </a:t>
                      </a:r>
                      <a:r>
                        <a:rPr lang="en-AU" sz="900" dirty="0">
                          <a:effectLst/>
                        </a:rPr>
                        <a:t>on </a:t>
                      </a:r>
                      <a:r>
                        <a:rPr lang="en-AU" sz="900" dirty="0" smtClean="0">
                          <a:effectLst/>
                        </a:rPr>
                        <a:t>one </a:t>
                      </a:r>
                      <a:r>
                        <a:rPr lang="en-AU" sz="900" dirty="0">
                          <a:effectLst/>
                        </a:rPr>
                        <a:t>or more works packages </a:t>
                      </a:r>
                      <a:endParaRPr lang="en-A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2000" marR="72000" marT="72000" marB="720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A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519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  <a:tabLst>
                          <a:tab pos="539750" algn="l"/>
                        </a:tabLst>
                      </a:pPr>
                      <a:r>
                        <a:rPr lang="en-AU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N/A</a:t>
                      </a:r>
                      <a:endParaRPr lang="en-A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  <a:tabLst>
                          <a:tab pos="539750" algn="l"/>
                        </a:tabLst>
                      </a:pPr>
                      <a:r>
                        <a:rPr lang="en-AU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A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  <a:tabLst>
                          <a:tab pos="539750" algn="l"/>
                        </a:tabLst>
                      </a:pPr>
                      <a:r>
                        <a:rPr lang="en-A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  <a:tabLst>
                          <a:tab pos="539750" algn="l"/>
                        </a:tabLst>
                      </a:pPr>
                      <a:r>
                        <a:rPr lang="en-A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  <a:tabLst>
                          <a:tab pos="539750" algn="l"/>
                        </a:tabLst>
                      </a:pPr>
                      <a:r>
                        <a:rPr lang="en-A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57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  <a:tabLst>
                          <a:tab pos="539750" algn="l"/>
                        </a:tabLst>
                      </a:pPr>
                      <a:r>
                        <a:rPr lang="en-AU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623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960985001"/>
                  </a:ext>
                </a:extLst>
              </a:tr>
              <a:tr h="3749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900" dirty="0">
                          <a:effectLst/>
                        </a:rPr>
                        <a:t>Requests for quote sent to stimulus </a:t>
                      </a:r>
                      <a:r>
                        <a:rPr lang="en-AU" sz="900" dirty="0" smtClean="0">
                          <a:effectLst/>
                        </a:rPr>
                        <a:t>Businesses </a:t>
                      </a:r>
                      <a:endParaRPr lang="en-A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2000" marR="72000" marT="72000" marB="720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A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2391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  <a:tabLst>
                          <a:tab pos="539750" algn="l"/>
                        </a:tabLst>
                      </a:pPr>
                      <a:r>
                        <a:rPr lang="en-A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  <a:tabLst>
                          <a:tab pos="539750" algn="l"/>
                        </a:tabLst>
                      </a:pPr>
                      <a:r>
                        <a:rPr lang="en-AU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55</a:t>
                      </a:r>
                      <a:endParaRPr lang="en-A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  <a:tabLst>
                          <a:tab pos="539750" algn="l"/>
                        </a:tabLst>
                      </a:pPr>
                      <a:r>
                        <a:rPr lang="en-AU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261</a:t>
                      </a:r>
                      <a:endParaRPr lang="en-A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  <a:tabLst>
                          <a:tab pos="539750" algn="l"/>
                        </a:tabLst>
                      </a:pPr>
                      <a:r>
                        <a:rPr lang="en-A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79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  <a:tabLst>
                          <a:tab pos="539750" algn="l"/>
                        </a:tabLst>
                      </a:pPr>
                      <a:r>
                        <a:rPr lang="en-A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428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  <a:tabLst>
                          <a:tab pos="539750" algn="l"/>
                        </a:tabLst>
                      </a:pPr>
                      <a:r>
                        <a:rPr lang="en-AU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3214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8394939"/>
                  </a:ext>
                </a:extLst>
              </a:tr>
              <a:tr h="3847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900" dirty="0">
                          <a:effectLst/>
                        </a:rPr>
                        <a:t>Requests for quote not responded </a:t>
                      </a:r>
                      <a:r>
                        <a:rPr lang="en-AU" sz="900" dirty="0" smtClean="0">
                          <a:effectLst/>
                        </a:rPr>
                        <a:t>to </a:t>
                      </a:r>
                      <a:r>
                        <a:rPr lang="en-AU" sz="900" dirty="0">
                          <a:effectLst/>
                        </a:rPr>
                        <a:t>by stimulus </a:t>
                      </a:r>
                      <a:r>
                        <a:rPr lang="en-AU" sz="900" dirty="0" smtClean="0">
                          <a:effectLst/>
                        </a:rPr>
                        <a:t>businesses* </a:t>
                      </a:r>
                      <a:endParaRPr lang="en-AU" sz="10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000" marR="72000" marT="72000" marB="720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  <a:tabLst>
                          <a:tab pos="539750" algn="l"/>
                        </a:tabLst>
                      </a:pPr>
                      <a:r>
                        <a:rPr lang="en-A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748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  <a:tabLst>
                          <a:tab pos="539750" algn="l"/>
                        </a:tabLst>
                      </a:pPr>
                      <a:r>
                        <a:rPr lang="en-A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  <a:tabLst>
                          <a:tab pos="539750" algn="l"/>
                        </a:tabLst>
                      </a:pPr>
                      <a:r>
                        <a:rPr lang="en-A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  <a:tabLst>
                          <a:tab pos="539750" algn="l"/>
                        </a:tabLst>
                      </a:pPr>
                      <a:r>
                        <a:rPr lang="en-AU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83</a:t>
                      </a:r>
                      <a:endParaRPr lang="en-A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  <a:tabLst>
                          <a:tab pos="539750" algn="l"/>
                        </a:tabLst>
                      </a:pPr>
                      <a:r>
                        <a:rPr lang="en-AU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A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  <a:tabLst>
                          <a:tab pos="539750" algn="l"/>
                        </a:tabLst>
                      </a:pPr>
                      <a:r>
                        <a:rPr lang="en-A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98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  <a:tabLst>
                          <a:tab pos="539750" algn="l"/>
                        </a:tabLst>
                      </a:pPr>
                      <a:r>
                        <a:rPr lang="en-AU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967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708175810"/>
                  </a:ext>
                </a:extLst>
              </a:tr>
              <a:tr h="3847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900" dirty="0">
                          <a:effectLst/>
                        </a:rPr>
                        <a:t>Works packages in train or </a:t>
                      </a:r>
                      <a:r>
                        <a:rPr lang="en-AU" sz="900" dirty="0" smtClean="0">
                          <a:effectLst/>
                        </a:rPr>
                        <a:t>complete </a:t>
                      </a:r>
                      <a:r>
                        <a:rPr lang="en-AU" sz="900" dirty="0">
                          <a:effectLst/>
                        </a:rPr>
                        <a:t>for stimulus contractors </a:t>
                      </a:r>
                      <a:endParaRPr lang="en-AU" sz="10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000" marR="72000" marT="72000" marB="720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A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1009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  <a:tabLst>
                          <a:tab pos="539750" algn="l"/>
                        </a:tabLst>
                      </a:pPr>
                      <a:r>
                        <a:rPr lang="en-A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  <a:tabLst>
                          <a:tab pos="539750" algn="l"/>
                        </a:tabLst>
                      </a:pPr>
                      <a:r>
                        <a:rPr lang="en-A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69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  <a:tabLst>
                          <a:tab pos="539750" algn="l"/>
                        </a:tabLst>
                      </a:pPr>
                      <a:r>
                        <a:rPr lang="en-A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146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  <a:tabLst>
                          <a:tab pos="539750" algn="l"/>
                        </a:tabLst>
                      </a:pPr>
                      <a:r>
                        <a:rPr lang="en-AU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102</a:t>
                      </a:r>
                      <a:endParaRPr lang="en-A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  <a:tabLst>
                          <a:tab pos="539750" algn="l"/>
                        </a:tabLst>
                      </a:pPr>
                      <a:r>
                        <a:rPr lang="en-AU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247</a:t>
                      </a:r>
                      <a:endParaRPr lang="en-A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  <a:tabLst>
                          <a:tab pos="539750" algn="l"/>
                        </a:tabLst>
                      </a:pPr>
                      <a:r>
                        <a:rPr lang="en-AU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1573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240365435"/>
                  </a:ext>
                </a:extLst>
              </a:tr>
              <a:tr h="3847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900" dirty="0">
                          <a:effectLst/>
                        </a:rPr>
                        <a:t>Stimulus businesses  awarded 1 or </a:t>
                      </a:r>
                      <a:r>
                        <a:rPr lang="en-AU" sz="900" dirty="0" smtClean="0">
                          <a:effectLst/>
                        </a:rPr>
                        <a:t>more </a:t>
                      </a:r>
                      <a:r>
                        <a:rPr lang="en-AU" sz="900" dirty="0">
                          <a:effectLst/>
                        </a:rPr>
                        <a:t>works packages </a:t>
                      </a:r>
                      <a:endParaRPr lang="en-AU" sz="10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000" marR="72000" marT="72000" marB="720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A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266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  <a:tabLst>
                          <a:tab pos="539750" algn="l"/>
                        </a:tabLst>
                      </a:pPr>
                      <a:r>
                        <a:rPr lang="en-A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  <a:tabLst>
                          <a:tab pos="539750" algn="l"/>
                        </a:tabLst>
                      </a:pPr>
                      <a:r>
                        <a:rPr lang="en-A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  <a:tabLst>
                          <a:tab pos="539750" algn="l"/>
                        </a:tabLst>
                      </a:pPr>
                      <a:r>
                        <a:rPr lang="en-A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  <a:tabLst>
                          <a:tab pos="539750" algn="l"/>
                        </a:tabLst>
                      </a:pPr>
                      <a:r>
                        <a:rPr lang="en-A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  <a:tabLst>
                          <a:tab pos="539750" algn="l"/>
                        </a:tabLst>
                      </a:pPr>
                      <a:r>
                        <a:rPr lang="en-AU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43</a:t>
                      </a:r>
                      <a:endParaRPr lang="en-A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  <a:tabLst>
                          <a:tab pos="539750" algn="l"/>
                        </a:tabLst>
                      </a:pPr>
                      <a:r>
                        <a:rPr lang="en-AU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348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872229958"/>
                  </a:ext>
                </a:extLst>
              </a:tr>
              <a:tr h="6189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900" dirty="0">
                          <a:effectLst/>
                        </a:rPr>
                        <a:t>Procurement actions cancelled </a:t>
                      </a:r>
                      <a:r>
                        <a:rPr lang="en-AU" sz="900" dirty="0" smtClean="0">
                          <a:effectLst/>
                        </a:rPr>
                        <a:t>due</a:t>
                      </a:r>
                      <a:r>
                        <a:rPr lang="en-AU" sz="1000" baseline="0" dirty="0">
                          <a:effectLst/>
                        </a:rPr>
                        <a:t> </a:t>
                      </a:r>
                      <a:r>
                        <a:rPr lang="en-AU" sz="900" dirty="0" smtClean="0">
                          <a:effectLst/>
                        </a:rPr>
                        <a:t>to </a:t>
                      </a:r>
                      <a:r>
                        <a:rPr lang="en-AU" sz="900" dirty="0">
                          <a:effectLst/>
                        </a:rPr>
                        <a:t>non-response or no </a:t>
                      </a:r>
                      <a:r>
                        <a:rPr lang="en-AU" sz="900" dirty="0" smtClean="0">
                          <a:effectLst/>
                        </a:rPr>
                        <a:t>Value </a:t>
                      </a:r>
                      <a:r>
                        <a:rPr lang="en-AU" sz="900" dirty="0">
                          <a:effectLst/>
                        </a:rPr>
                        <a:t>for </a:t>
                      </a:r>
                      <a:r>
                        <a:rPr lang="en-AU" sz="900" dirty="0" smtClean="0">
                          <a:effectLst/>
                        </a:rPr>
                        <a:t>Territory </a:t>
                      </a:r>
                      <a:r>
                        <a:rPr lang="en-AU" sz="900" dirty="0">
                          <a:effectLst/>
                        </a:rPr>
                        <a:t>from stimulus businesses*</a:t>
                      </a:r>
                      <a:endParaRPr lang="en-AU" sz="10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000" marR="72000" marT="72000" marB="720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A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  <a:tabLst>
                          <a:tab pos="539750" algn="l"/>
                        </a:tabLst>
                      </a:pPr>
                      <a:r>
                        <a:rPr lang="en-A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  <a:tabLst>
                          <a:tab pos="539750" algn="l"/>
                        </a:tabLst>
                      </a:pPr>
                      <a:r>
                        <a:rPr lang="en-A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  <a:tabLst>
                          <a:tab pos="539750" algn="l"/>
                        </a:tabLst>
                      </a:pPr>
                      <a:r>
                        <a:rPr lang="en-A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  <a:tabLst>
                          <a:tab pos="539750" algn="l"/>
                        </a:tabLst>
                      </a:pPr>
                      <a:r>
                        <a:rPr lang="en-A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  <a:tabLst>
                          <a:tab pos="539750" algn="l"/>
                        </a:tabLst>
                      </a:pPr>
                      <a:r>
                        <a:rPr lang="en-AU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A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  <a:tabLst>
                          <a:tab pos="539750" algn="l"/>
                        </a:tabLst>
                      </a:pPr>
                      <a:r>
                        <a:rPr lang="en-AU" sz="9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93</a:t>
                      </a:r>
                      <a:endParaRPr lang="en-A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67640114"/>
                  </a:ext>
                </a:extLst>
              </a:tr>
              <a:tr h="3847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900" dirty="0">
                          <a:effectLst/>
                        </a:rPr>
                        <a:t>Works packages awarded to </a:t>
                      </a:r>
                      <a:r>
                        <a:rPr lang="en-AU" sz="900" dirty="0" smtClean="0">
                          <a:effectLst/>
                        </a:rPr>
                        <a:t>stimulus </a:t>
                      </a:r>
                      <a:r>
                        <a:rPr lang="en-AU" sz="900" dirty="0">
                          <a:effectLst/>
                        </a:rPr>
                        <a:t>businesses</a:t>
                      </a:r>
                      <a:endParaRPr lang="en-AU" sz="10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000" marR="72000" marT="72000" marB="720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A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708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  <a:tabLst>
                          <a:tab pos="539750" algn="l"/>
                        </a:tabLst>
                      </a:pPr>
                      <a:r>
                        <a:rPr lang="en-A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  <a:tabLst>
                          <a:tab pos="539750" algn="l"/>
                        </a:tabLst>
                      </a:pPr>
                      <a:r>
                        <a:rPr lang="en-A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  <a:tabLst>
                          <a:tab pos="539750" algn="l"/>
                        </a:tabLst>
                      </a:pPr>
                      <a:r>
                        <a:rPr lang="en-A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141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  <a:tabLst>
                          <a:tab pos="539750" algn="l"/>
                        </a:tabLst>
                      </a:pPr>
                      <a:r>
                        <a:rPr lang="en-A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  <a:tabLst>
                          <a:tab pos="539750" algn="l"/>
                        </a:tabLst>
                      </a:pPr>
                      <a:r>
                        <a:rPr lang="en-A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138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  <a:tabLst>
                          <a:tab pos="539750" algn="l"/>
                        </a:tabLst>
                      </a:pPr>
                      <a:r>
                        <a:rPr lang="en-AU" sz="9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1035</a:t>
                      </a:r>
                      <a:endParaRPr lang="en-A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49374048"/>
                  </a:ext>
                </a:extLst>
              </a:tr>
              <a:tr h="3847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900" dirty="0">
                          <a:effectLst/>
                        </a:rPr>
                        <a:t>Works packages awarded to </a:t>
                      </a:r>
                      <a:r>
                        <a:rPr lang="en-AU" sz="900" dirty="0" smtClean="0">
                          <a:effectLst/>
                        </a:rPr>
                        <a:t>panel </a:t>
                      </a:r>
                      <a:r>
                        <a:rPr lang="en-AU" sz="900" dirty="0">
                          <a:effectLst/>
                        </a:rPr>
                        <a:t>contractors</a:t>
                      </a:r>
                      <a:endParaRPr lang="en-AU" sz="10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000" marR="72000" marT="72000" marB="720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A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  <a:tabLst>
                          <a:tab pos="539750" algn="l"/>
                        </a:tabLst>
                      </a:pPr>
                      <a:r>
                        <a:rPr lang="en-A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  <a:tabLst>
                          <a:tab pos="539750" algn="l"/>
                        </a:tabLst>
                      </a:pPr>
                      <a:r>
                        <a:rPr lang="en-A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38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  <a:tabLst>
                          <a:tab pos="539750" algn="l"/>
                        </a:tabLst>
                      </a:pPr>
                      <a:r>
                        <a:rPr lang="en-A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  <a:tabLst>
                          <a:tab pos="539750" algn="l"/>
                        </a:tabLst>
                      </a:pPr>
                      <a:r>
                        <a:rPr lang="en-A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41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  <a:tabLst>
                          <a:tab pos="539750" algn="l"/>
                        </a:tabLst>
                      </a:pPr>
                      <a:r>
                        <a:rPr lang="en-A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  <a:tabLst>
                          <a:tab pos="539750" algn="l"/>
                        </a:tabLst>
                      </a:pPr>
                      <a:r>
                        <a:rPr lang="en-AU" sz="9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112</a:t>
                      </a:r>
                      <a:endParaRPr lang="en-A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722410941"/>
                  </a:ext>
                </a:extLst>
              </a:tr>
              <a:tr h="4293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900" dirty="0">
                          <a:effectLst/>
                        </a:rPr>
                        <a:t>Works packages awarded to town </a:t>
                      </a:r>
                      <a:r>
                        <a:rPr lang="en-AU" sz="900" dirty="0" smtClean="0">
                          <a:effectLst/>
                        </a:rPr>
                        <a:t>camp </a:t>
                      </a:r>
                      <a:r>
                        <a:rPr lang="en-AU" sz="900" dirty="0">
                          <a:effectLst/>
                        </a:rPr>
                        <a:t>contractors</a:t>
                      </a:r>
                      <a:endParaRPr lang="en-AU" sz="10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000" marR="72000" marT="72000" marB="720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A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51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  <a:tabLst>
                          <a:tab pos="539750" algn="l"/>
                        </a:tabLst>
                      </a:pPr>
                      <a:r>
                        <a:rPr lang="en-A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N/A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  <a:tabLst>
                          <a:tab pos="539750" algn="l"/>
                        </a:tabLst>
                      </a:pPr>
                      <a:r>
                        <a:rPr lang="en-A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  <a:tabLst>
                          <a:tab pos="539750" algn="l"/>
                        </a:tabLst>
                      </a:pPr>
                      <a:r>
                        <a:rPr lang="en-A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  <a:tabLst>
                          <a:tab pos="539750" algn="l"/>
                        </a:tabLst>
                      </a:pPr>
                      <a:r>
                        <a:rPr lang="en-A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  <a:tabLst>
                          <a:tab pos="539750" algn="l"/>
                        </a:tabLst>
                      </a:pPr>
                      <a:r>
                        <a:rPr lang="en-A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  <a:tabLst>
                          <a:tab pos="539750" algn="l"/>
                        </a:tabLst>
                      </a:pPr>
                      <a:r>
                        <a:rPr lang="en-AU" sz="9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85</a:t>
                      </a:r>
                      <a:endParaRPr lang="en-A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712485185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67600" y="6157365"/>
            <a:ext cx="323484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00" dirty="0" smtClean="0"/>
              <a:t>*Does not include Tier 1 procurements</a:t>
            </a:r>
            <a:endParaRPr lang="en-AU" sz="1100" dirty="0"/>
          </a:p>
        </p:txBody>
      </p:sp>
    </p:spTree>
    <p:extLst>
      <p:ext uri="{BB962C8B-B14F-4D97-AF65-F5344CB8AC3E}">
        <p14:creationId xmlns:p14="http://schemas.microsoft.com/office/powerpoint/2010/main" val="14263068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3200" dirty="0" smtClean="0"/>
              <a:t>Publishing of awarded works</a:t>
            </a:r>
            <a:endParaRPr lang="en-AU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The Works Awarded Report is available on the department’s website at </a:t>
            </a:r>
            <a:r>
              <a:rPr lang="en-US" sz="2000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hlinkClick r:id="rId2"/>
              </a:rPr>
              <a:t>dlghcd.nt.gov.au</a:t>
            </a:r>
            <a:r>
              <a:rPr lang="en-US" sz="2000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. </a:t>
            </a:r>
            <a:r>
              <a:rPr lang="en-US" sz="2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This is updated </a:t>
            </a:r>
            <a:r>
              <a:rPr lang="en-US" sz="2000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fortnightly</a:t>
            </a:r>
            <a:endParaRPr lang="en-US" sz="2000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The report is designed to keep you updated on the progress of the program, and also identifies each and every contract awarded under the </a:t>
            </a:r>
            <a:r>
              <a:rPr lang="en-US" sz="2000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program</a:t>
            </a:r>
            <a:endParaRPr lang="en-US" sz="2000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The report should be read in conjunction with the frequently asked questions and answers developed for that report. 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8587028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3200" dirty="0" smtClean="0"/>
              <a:t>What’s coming up?</a:t>
            </a:r>
            <a:endParaRPr lang="en-AU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A continuing flow of works, such as driveways, roofs, security lighting, kitchens, bathrooms, fencing, painting </a:t>
            </a:r>
            <a:r>
              <a:rPr lang="en-US" sz="2000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etc.</a:t>
            </a:r>
            <a:endParaRPr lang="en-US" sz="2000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285750" indent="-285750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Large scale internal upgrade </a:t>
            </a:r>
            <a:r>
              <a:rPr lang="en-US" sz="2000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works</a:t>
            </a:r>
            <a:endParaRPr lang="en-US" sz="2000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285750" indent="-285750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Dwelling constructions.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</a:pPr>
            <a:endParaRPr lang="en-AU" sz="2000" dirty="0"/>
          </a:p>
        </p:txBody>
      </p:sp>
    </p:spTree>
    <p:extLst>
      <p:ext uri="{BB962C8B-B14F-4D97-AF65-F5344CB8AC3E}">
        <p14:creationId xmlns:p14="http://schemas.microsoft.com/office/powerpoint/2010/main" val="825400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3200" dirty="0" smtClean="0"/>
              <a:t>Consultation and feedback</a:t>
            </a:r>
            <a:endParaRPr lang="en-AU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AU" sz="2000" dirty="0"/>
              <a:t>Continued consultation with Master Builders Association, Housing Industry Association, Chamber of Commerce (Darwin/Alice), Buy Local Industry Advocate,  ICN NT, NTIBN, Manufacturer’s </a:t>
            </a:r>
            <a:r>
              <a:rPr lang="en-AU" sz="2000" dirty="0" smtClean="0"/>
              <a:t>Council</a:t>
            </a:r>
            <a:endParaRPr lang="en-AU" sz="2000" dirty="0"/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AU" sz="2000" dirty="0"/>
              <a:t>Continued members sessions with Master Builders and </a:t>
            </a:r>
            <a:r>
              <a:rPr lang="en-AU" sz="2000" dirty="0" smtClean="0"/>
              <a:t>HIA</a:t>
            </a:r>
            <a:endParaRPr lang="en-AU" sz="2000" dirty="0"/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AU" sz="2000" dirty="0"/>
              <a:t>Regular bulletins through Department of Trade, Business and Innovation, social media and other channels including peak </a:t>
            </a:r>
            <a:r>
              <a:rPr lang="en-AU" sz="2000" dirty="0" smtClean="0"/>
              <a:t>bodies</a:t>
            </a:r>
            <a:endParaRPr lang="en-AU" sz="2000" dirty="0"/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AU" sz="2000" dirty="0"/>
              <a:t>Periodic industry briefings are also an opportunity for consultation and feedback.</a:t>
            </a: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AU" sz="2000" dirty="0"/>
          </a:p>
        </p:txBody>
      </p:sp>
    </p:spTree>
    <p:extLst>
      <p:ext uri="{BB962C8B-B14F-4D97-AF65-F5344CB8AC3E}">
        <p14:creationId xmlns:p14="http://schemas.microsoft.com/office/powerpoint/2010/main" val="8127495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3200" dirty="0" smtClean="0"/>
              <a:t>Background</a:t>
            </a:r>
            <a:endParaRPr lang="en-AU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1800"/>
              </a:spcAft>
              <a:defRPr/>
            </a:pPr>
            <a:r>
              <a:rPr lang="en-US" sz="2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The Northern Territory Government </a:t>
            </a:r>
            <a:r>
              <a:rPr lang="en-AU" sz="2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has allocated </a:t>
            </a:r>
            <a:r>
              <a:rPr lang="en-AU" sz="2000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$</a:t>
            </a:r>
            <a:r>
              <a:rPr lang="en-AU" sz="2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100 million in stimulus funding to the Department of Local Government, Housing and Community Development.</a:t>
            </a:r>
          </a:p>
          <a:p>
            <a:pPr>
              <a:spcBef>
                <a:spcPts val="600"/>
              </a:spcBef>
              <a:spcAft>
                <a:spcPts val="1800"/>
              </a:spcAft>
              <a:defRPr/>
            </a:pPr>
            <a:r>
              <a:rPr lang="en-AU" sz="2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The funding is to be spent on construction, repairs and upgrades of public housing dwellings in </a:t>
            </a:r>
            <a:r>
              <a:rPr lang="en-US" sz="2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urban and regional </a:t>
            </a:r>
            <a:r>
              <a:rPr lang="en-US" sz="2000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centres</a:t>
            </a:r>
            <a:r>
              <a:rPr lang="en-US" sz="2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over 18 months to 30 June 2020</a:t>
            </a:r>
            <a:r>
              <a:rPr lang="en-US" sz="2000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.  The department is looking at extending the program into 2020-21 to provide a longer life stimulus program.  However, the program is still a $100 million stimulus.</a:t>
            </a:r>
            <a:endParaRPr lang="en-US" sz="2000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>
              <a:spcBef>
                <a:spcPts val="600"/>
              </a:spcBef>
              <a:spcAft>
                <a:spcPts val="1800"/>
              </a:spcAft>
              <a:defRPr/>
            </a:pPr>
            <a:r>
              <a:rPr lang="en-US" sz="2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The dual intent is to extend the life of housing assets and provide needed stimulus to the construction industry</a:t>
            </a:r>
            <a:r>
              <a:rPr lang="en-US" sz="2000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.</a:t>
            </a:r>
            <a:endParaRPr lang="en-US" sz="2000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6478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3200" dirty="0" smtClean="0"/>
              <a:t>How to contact the department (stimulus)</a:t>
            </a:r>
            <a:endParaRPr lang="en-AU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AU" sz="2000" dirty="0"/>
              <a:t>For general inquiries</a:t>
            </a:r>
            <a:r>
              <a:rPr lang="en-AU" sz="2000" dirty="0" smtClean="0"/>
              <a:t>:</a:t>
            </a:r>
            <a:endParaRPr lang="en-AU" sz="2000" dirty="0"/>
          </a:p>
          <a:p>
            <a:pPr marL="504000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defRPr/>
            </a:pPr>
            <a:r>
              <a:rPr lang="en-AU" sz="2000" dirty="0" smtClean="0"/>
              <a:t>(08</a:t>
            </a:r>
            <a:r>
              <a:rPr lang="en-AU" sz="2000" dirty="0"/>
              <a:t>) 8999 </a:t>
            </a:r>
            <a:r>
              <a:rPr lang="en-AU" sz="2000" dirty="0" smtClean="0"/>
              <a:t>1989</a:t>
            </a:r>
            <a:endParaRPr lang="en-US" sz="2000" dirty="0"/>
          </a:p>
          <a:p>
            <a:pPr marL="504000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defRPr/>
            </a:pPr>
            <a:r>
              <a:rPr lang="en-AU" sz="2000" u="sng" dirty="0" smtClean="0">
                <a:hlinkClick r:id="rId2"/>
              </a:rPr>
              <a:t>housing.stimulus@nt.gov.au</a:t>
            </a:r>
            <a:endParaRPr lang="en-AU" sz="2000" dirty="0"/>
          </a:p>
          <a:p>
            <a:pPr marL="504000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defRPr/>
            </a:pPr>
            <a:r>
              <a:rPr lang="en-AU" sz="2000" dirty="0" smtClean="0">
                <a:hlinkClick r:id="rId3"/>
              </a:rPr>
              <a:t>dlghcd.nt.gov.au</a:t>
            </a:r>
            <a:endParaRPr lang="en-AU" sz="2000" dirty="0"/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defRPr/>
            </a:pPr>
            <a:endParaRPr lang="en-AU" sz="2000" dirty="0"/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defRPr/>
            </a:pPr>
            <a:r>
              <a:rPr lang="en-AU" sz="2000" dirty="0"/>
              <a:t>For complaints</a:t>
            </a:r>
            <a:r>
              <a:rPr lang="en-AU" sz="2000" dirty="0" smtClean="0"/>
              <a:t>:</a:t>
            </a:r>
            <a:endParaRPr lang="en-AU" sz="2000" dirty="0"/>
          </a:p>
          <a:p>
            <a:pPr marL="504000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defRPr/>
            </a:pPr>
            <a:r>
              <a:rPr lang="en-AU" sz="2000" dirty="0" smtClean="0"/>
              <a:t>1300 </a:t>
            </a:r>
            <a:r>
              <a:rPr lang="en-AU" sz="2000" dirty="0"/>
              <a:t>301 </a:t>
            </a:r>
            <a:r>
              <a:rPr lang="en-AU" sz="2000" dirty="0" smtClean="0"/>
              <a:t>167</a:t>
            </a:r>
            <a:endParaRPr lang="en-US" sz="2000" dirty="0"/>
          </a:p>
          <a:p>
            <a:pPr marL="504000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defRPr/>
            </a:pPr>
            <a:r>
              <a:rPr lang="en-AU" sz="2000" u="sng" dirty="0" smtClean="0">
                <a:hlinkClick r:id="rId4"/>
              </a:rPr>
              <a:t>Housing.Complaints@nt.gov.au</a:t>
            </a:r>
            <a:endParaRPr lang="en-AU" sz="2000" u="sng" dirty="0"/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defRPr/>
            </a:pPr>
            <a:endParaRPr lang="en-AU" sz="2000" dirty="0"/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</a:pPr>
            <a:endParaRPr lang="en-AU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49979" y="2898183"/>
            <a:ext cx="326908" cy="32690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49979" y="1901216"/>
            <a:ext cx="295453" cy="29545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49979" y="2436332"/>
            <a:ext cx="318470" cy="22218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49979" y="5099322"/>
            <a:ext cx="318469" cy="22218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49979" y="4508313"/>
            <a:ext cx="295200" cy="29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430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Questions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97859" y="1675395"/>
            <a:ext cx="5048250" cy="3686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77853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3200" dirty="0" smtClean="0"/>
              <a:t>Thank you</a:t>
            </a:r>
            <a:endParaRPr lang="en-AU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04000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defRPr/>
            </a:pPr>
            <a:r>
              <a:rPr lang="en-AU" sz="2000" dirty="0"/>
              <a:t>(08) 8999 1989</a:t>
            </a:r>
            <a:endParaRPr lang="en-US" sz="2000" dirty="0"/>
          </a:p>
          <a:p>
            <a:pPr marL="504000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defRPr/>
            </a:pPr>
            <a:r>
              <a:rPr lang="en-AU" sz="2000" u="sng" dirty="0">
                <a:hlinkClick r:id="rId2"/>
              </a:rPr>
              <a:t>housing.stimulus@nt.gov.au</a:t>
            </a:r>
            <a:endParaRPr lang="en-AU" sz="2000" dirty="0"/>
          </a:p>
          <a:p>
            <a:pPr marL="504000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defRPr/>
            </a:pPr>
            <a:r>
              <a:rPr lang="en-AU" sz="2000" dirty="0">
                <a:hlinkClick r:id="rId3"/>
              </a:rPr>
              <a:t>dlghcd.nt.gov.au</a:t>
            </a:r>
            <a:endParaRPr lang="en-AU" sz="2000" dirty="0"/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</a:pPr>
            <a:endParaRPr lang="en-AU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8218" y="2375462"/>
            <a:ext cx="326908" cy="32690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58218" y="1314327"/>
            <a:ext cx="295453" cy="29545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58218" y="1897569"/>
            <a:ext cx="318470" cy="222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16019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3200" dirty="0" smtClean="0"/>
              <a:t>Objective</a:t>
            </a:r>
            <a:endParaRPr lang="en-AU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1200"/>
              </a:spcAft>
              <a:defRPr/>
            </a:pPr>
            <a:r>
              <a:rPr lang="en-AU" sz="2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To provide the construction industry stimulus through a targeted program which increases public housing stock and extends the long-term life of existing public housing stock across the Northern Territory. </a:t>
            </a:r>
          </a:p>
          <a:p>
            <a:pPr>
              <a:spcAft>
                <a:spcPts val="1200"/>
              </a:spcAft>
              <a:defRPr/>
            </a:pPr>
            <a:r>
              <a:rPr lang="en-US" sz="2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The program:</a:t>
            </a:r>
          </a:p>
          <a:p>
            <a:pPr marL="342000" indent="-342000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includes </a:t>
            </a:r>
            <a:r>
              <a:rPr lang="en-US" sz="2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construction, repairs and upgrades of public housing </a:t>
            </a:r>
          </a:p>
          <a:p>
            <a:pPr marL="342000" indent="-342000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AU" sz="2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assists in addressing the needs of current public housing tenants, </a:t>
            </a:r>
            <a:r>
              <a:rPr lang="en-AU" sz="2000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and Territorians </a:t>
            </a:r>
            <a:r>
              <a:rPr lang="en-AU" sz="2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on public housing waiting lists</a:t>
            </a:r>
            <a:endParaRPr lang="en-US" sz="2000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342000" indent="-342000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provides work for a wide range of contractors in the construction industry</a:t>
            </a:r>
          </a:p>
          <a:p>
            <a:pPr marL="342000" indent="-342000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helps to support local businesses and retain </a:t>
            </a:r>
            <a:r>
              <a:rPr lang="en-US" sz="2000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jobs.</a:t>
            </a:r>
            <a:endParaRPr lang="en-AU" sz="2000" dirty="0"/>
          </a:p>
        </p:txBody>
      </p:sp>
    </p:spTree>
    <p:extLst>
      <p:ext uri="{BB962C8B-B14F-4D97-AF65-F5344CB8AC3E}">
        <p14:creationId xmlns:p14="http://schemas.microsoft.com/office/powerpoint/2010/main" val="31213866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3200" dirty="0" smtClean="0"/>
              <a:t>Target assets</a:t>
            </a:r>
            <a:endParaRPr lang="en-AU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5,000 urban public housing dwellings throughout NT urban and minor </a:t>
            </a:r>
            <a:r>
              <a:rPr lang="en-US" sz="2000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centres</a:t>
            </a:r>
            <a:r>
              <a:rPr lang="en-US" sz="2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575 industry housing dwellings (NGO sector usage)</a:t>
            </a: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1,396 </a:t>
            </a:r>
            <a:r>
              <a:rPr lang="en-US" sz="2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government employee housing dwellings – regional </a:t>
            </a:r>
            <a:r>
              <a:rPr lang="en-US" sz="2000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centres</a:t>
            </a:r>
            <a:r>
              <a:rPr lang="en-US" sz="2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and remote communities</a:t>
            </a: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180 town camp dwellings in Darwin and </a:t>
            </a:r>
            <a:r>
              <a:rPr lang="en-US" sz="2000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Katherine.</a:t>
            </a:r>
            <a:endParaRPr lang="en-US" sz="2000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r>
              <a:rPr lang="en-US" sz="2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The department has another 5,000 properties across 73 remote communities and town camps being primarily addressed by $1.1 billion remote housing investment </a:t>
            </a:r>
            <a:r>
              <a:rPr lang="en-US" sz="2000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package - </a:t>
            </a:r>
            <a:r>
              <a:rPr lang="en-US" sz="2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Our Community. Our Future. Our Homes. </a:t>
            </a:r>
            <a:r>
              <a:rPr lang="en-US" sz="2000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In addition, $426 million is </a:t>
            </a:r>
            <a:r>
              <a:rPr lang="en-AU" sz="2000" dirty="0"/>
              <a:t> is being invested in land servicing and headworks to increase the serviced lots and related infrastructure to support new houses</a:t>
            </a:r>
            <a:r>
              <a:rPr lang="en-AU" sz="2000" dirty="0" smtClean="0"/>
              <a:t>.</a:t>
            </a:r>
            <a:endParaRPr lang="en-AU" sz="2000" dirty="0"/>
          </a:p>
        </p:txBody>
      </p:sp>
    </p:spTree>
    <p:extLst>
      <p:ext uri="{BB962C8B-B14F-4D97-AF65-F5344CB8AC3E}">
        <p14:creationId xmlns:p14="http://schemas.microsoft.com/office/powerpoint/2010/main" val="22657560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3200" dirty="0"/>
              <a:t>Target </a:t>
            </a:r>
            <a:r>
              <a:rPr lang="en-AU" sz="3200" dirty="0" smtClean="0"/>
              <a:t>assets (cont.)</a:t>
            </a:r>
            <a:endParaRPr lang="en-AU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z="2000" dirty="0"/>
              <a:t>On 30 March 2019, the Northern Territory and Australian governments signed the National Partnership for Remote Housing NT, securing $550 million in Australian Government funding from 1 July 2018 – 30 June 2023. The program will be delivered using the principles of Our Community. Our Future. Our Homes</a:t>
            </a:r>
            <a:r>
              <a:rPr lang="en-AU" sz="2000" dirty="0" smtClean="0"/>
              <a:t>.</a:t>
            </a:r>
          </a:p>
          <a:p>
            <a:endParaRPr lang="en-AU" sz="2000" dirty="0"/>
          </a:p>
          <a:p>
            <a:r>
              <a:rPr lang="en-AU" sz="2000" dirty="0"/>
              <a:t>More information is available at </a:t>
            </a:r>
            <a:r>
              <a:rPr lang="en-AU" sz="2000" dirty="0">
                <a:hlinkClick r:id="rId2"/>
              </a:rPr>
              <a:t>ourfuture.nt.gov.au</a:t>
            </a:r>
            <a:endParaRPr lang="en-AU" sz="2000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522301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3200" dirty="0" smtClean="0"/>
              <a:t>Timing of the program</a:t>
            </a:r>
            <a:endParaRPr lang="en-AU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AU" sz="2000" dirty="0"/>
              <a:t>This </a:t>
            </a:r>
            <a:r>
              <a:rPr lang="en-AU" sz="2000" dirty="0" smtClean="0"/>
              <a:t>was originally an </a:t>
            </a:r>
            <a:r>
              <a:rPr lang="en-AU" sz="2000" dirty="0"/>
              <a:t>18 month program </a:t>
            </a:r>
            <a:r>
              <a:rPr lang="en-AU" sz="2000" dirty="0" smtClean="0"/>
              <a:t>to 30 June 2020 but the </a:t>
            </a:r>
            <a:r>
              <a:rPr lang="en-US" sz="2000" dirty="0" smtClean="0"/>
              <a:t>department is looking at extending elements of the program into 2020-21 for a longer-life stimulus effect.</a:t>
            </a:r>
            <a:endParaRPr lang="en-US" sz="2000" dirty="0"/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It is possible some larger works will still be in train past 30 June 2020 (some house constructions and large refurbishments).</a:t>
            </a:r>
          </a:p>
          <a:p>
            <a:endParaRPr lang="en-AU" sz="2000" dirty="0"/>
          </a:p>
        </p:txBody>
      </p:sp>
    </p:spTree>
    <p:extLst>
      <p:ext uri="{BB962C8B-B14F-4D97-AF65-F5344CB8AC3E}">
        <p14:creationId xmlns:p14="http://schemas.microsoft.com/office/powerpoint/2010/main" val="12167229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3200" dirty="0" smtClean="0"/>
              <a:t>Refinements to the program</a:t>
            </a:r>
            <a:endParaRPr lang="en-AU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7600" y="1371992"/>
            <a:ext cx="10508768" cy="4408312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defRPr/>
            </a:pPr>
            <a:r>
              <a:rPr lang="en-AU" sz="2000" dirty="0" smtClean="0"/>
              <a:t>The department indicated at the last briefings in June 2019 that it would be examining the preliminary program allocations, and some changes have now been made as follows:</a:t>
            </a:r>
          </a:p>
          <a:p>
            <a:pPr marL="1294287" lvl="1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defRPr/>
            </a:pPr>
            <a:r>
              <a:rPr lang="en-AU" sz="2004" dirty="0" smtClean="0">
                <a:solidFill>
                  <a:srgbClr val="454347"/>
                </a:solidFill>
              </a:rPr>
              <a:t>Additional $2.25 million to the town camps works to top up the $10 million </a:t>
            </a:r>
          </a:p>
          <a:p>
            <a:pPr marL="1294287" lvl="1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defRPr/>
            </a:pPr>
            <a:r>
              <a:rPr lang="en-AU" sz="2004" dirty="0" smtClean="0">
                <a:solidFill>
                  <a:srgbClr val="454347"/>
                </a:solidFill>
              </a:rPr>
              <a:t>$5 million as grants to Specialist Disability providers and other providers for works on their dwellings, still utilising local contractors  </a:t>
            </a:r>
          </a:p>
          <a:p>
            <a:pPr marL="1294287" lvl="1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defRPr/>
            </a:pPr>
            <a:r>
              <a:rPr lang="en-AU" sz="2004" dirty="0" smtClean="0">
                <a:solidFill>
                  <a:srgbClr val="454347"/>
                </a:solidFill>
              </a:rPr>
              <a:t>$7.25 million was reduced from the complex </a:t>
            </a:r>
            <a:r>
              <a:rPr lang="en-AU" sz="2004" dirty="0">
                <a:solidFill>
                  <a:srgbClr val="454347"/>
                </a:solidFill>
              </a:rPr>
              <a:t>u</a:t>
            </a:r>
            <a:r>
              <a:rPr lang="en-AU" sz="2004" dirty="0" smtClean="0">
                <a:solidFill>
                  <a:srgbClr val="454347"/>
                </a:solidFill>
              </a:rPr>
              <a:t>pgrades allocation of $30 million</a:t>
            </a:r>
            <a:endParaRPr lang="en-AU" sz="2004" dirty="0">
              <a:solidFill>
                <a:srgbClr val="4543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9735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3200" dirty="0"/>
              <a:t>Work by category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2607760"/>
              </p:ext>
            </p:extLst>
          </p:nvPr>
        </p:nvGraphicFramePr>
        <p:xfrm>
          <a:off x="867600" y="1074665"/>
          <a:ext cx="10241558" cy="47548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6351347">
                  <a:extLst>
                    <a:ext uri="{9D8B030D-6E8A-4147-A177-3AD203B41FA5}">
                      <a16:colId xmlns:a16="http://schemas.microsoft.com/office/drawing/2014/main" val="834045539"/>
                    </a:ext>
                  </a:extLst>
                </a:gridCol>
                <a:gridCol w="2069432">
                  <a:extLst>
                    <a:ext uri="{9D8B030D-6E8A-4147-A177-3AD203B41FA5}">
                      <a16:colId xmlns:a16="http://schemas.microsoft.com/office/drawing/2014/main" val="1346088110"/>
                    </a:ext>
                  </a:extLst>
                </a:gridCol>
                <a:gridCol w="1820779">
                  <a:extLst>
                    <a:ext uri="{9D8B030D-6E8A-4147-A177-3AD203B41FA5}">
                      <a16:colId xmlns:a16="http://schemas.microsoft.com/office/drawing/2014/main" val="593487226"/>
                    </a:ext>
                  </a:extLst>
                </a:gridCol>
              </a:tblGrid>
              <a:tr h="37309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Program category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" b="0" kern="1200" dirty="0" smtClean="0">
                          <a:solidFill>
                            <a:schemeClr val="bg1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Now</a:t>
                      </a:r>
                      <a:endParaRPr lang="en-AU" sz="2000" b="0" kern="1200" dirty="0">
                        <a:solidFill>
                          <a:schemeClr val="bg1"/>
                        </a:solidFill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" b="0" kern="1200" dirty="0" smtClean="0">
                          <a:solidFill>
                            <a:schemeClr val="bg1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Preliminary</a:t>
                      </a:r>
                      <a:endParaRPr lang="en-AU" sz="2000" b="0" kern="1200" dirty="0">
                        <a:solidFill>
                          <a:schemeClr val="bg1"/>
                        </a:solidFill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851122"/>
                  </a:ext>
                </a:extLst>
              </a:tr>
              <a:tr h="37309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Complex upgrades</a:t>
                      </a:r>
                      <a:endParaRPr kumimoji="0" lang="en-AU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AU" sz="2000" kern="1200" dirty="0" smtClean="0"/>
                        <a:t>$22.75</a:t>
                      </a:r>
                      <a:r>
                        <a:rPr lang="en-AU" sz="2000" kern="1200" baseline="0" dirty="0" smtClean="0"/>
                        <a:t> million</a:t>
                      </a:r>
                      <a:endParaRPr lang="en-AU" sz="2000" b="0" kern="1200" dirty="0">
                        <a:solidFill>
                          <a:schemeClr val="dk1"/>
                        </a:solidFill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AU" sz="2000" b="0" kern="1200" dirty="0" smtClean="0">
                          <a:solidFill>
                            <a:schemeClr val="dk1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$30</a:t>
                      </a:r>
                      <a:r>
                        <a:rPr lang="en-AU" sz="2000" b="0" kern="1200" baseline="0" dirty="0" smtClean="0">
                          <a:solidFill>
                            <a:schemeClr val="dk1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 million</a:t>
                      </a:r>
                      <a:endParaRPr lang="en-AU" sz="2000" b="0" kern="1200" dirty="0">
                        <a:solidFill>
                          <a:schemeClr val="dk1"/>
                        </a:solidFill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1020848"/>
                  </a:ext>
                </a:extLst>
              </a:tr>
              <a:tr h="373091">
                <a:tc>
                  <a:txBody>
                    <a:bodyPr/>
                    <a:lstStyle/>
                    <a:p>
                      <a:r>
                        <a:rPr lang="en-AU" sz="2000" dirty="0" smtClean="0"/>
                        <a:t>Grants</a:t>
                      </a:r>
                      <a:endParaRPr lang="en-AU" sz="2000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$5</a:t>
                      </a:r>
                      <a:r>
                        <a:rPr lang="en-US" sz="2000" baseline="0" dirty="0" smtClean="0"/>
                        <a:t> million</a:t>
                      </a:r>
                      <a:endParaRPr lang="en-AU" sz="2000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AU" sz="2000" dirty="0" smtClean="0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-</a:t>
                      </a:r>
                      <a:endParaRPr lang="en-AU" sz="2000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489467"/>
                  </a:ext>
                </a:extLst>
              </a:tr>
              <a:tr h="373091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New builds</a:t>
                      </a:r>
                      <a:endParaRPr lang="en-AU" sz="2000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$20</a:t>
                      </a:r>
                      <a:r>
                        <a:rPr lang="en-US" sz="2000" baseline="0" dirty="0" smtClean="0"/>
                        <a:t> million</a:t>
                      </a:r>
                      <a:endParaRPr lang="en-AU" sz="2000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AU" sz="2000" dirty="0" smtClean="0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$20 million</a:t>
                      </a:r>
                      <a:endParaRPr lang="en-AU" sz="2000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2151993"/>
                  </a:ext>
                </a:extLst>
              </a:tr>
              <a:tr h="373091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Roofs</a:t>
                      </a:r>
                      <a:endParaRPr lang="en-AU" sz="2000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$10</a:t>
                      </a:r>
                      <a:r>
                        <a:rPr lang="en-US" sz="2000" baseline="0" dirty="0" smtClean="0"/>
                        <a:t> million</a:t>
                      </a:r>
                      <a:endParaRPr lang="en-AU" sz="2000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AU" sz="2000" dirty="0" smtClean="0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$10 million</a:t>
                      </a:r>
                      <a:endParaRPr lang="en-AU" sz="2000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5736453"/>
                  </a:ext>
                </a:extLst>
              </a:tr>
              <a:tr h="373091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Town camps</a:t>
                      </a:r>
                      <a:endParaRPr lang="en-AU" sz="2000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$12.25</a:t>
                      </a:r>
                      <a:r>
                        <a:rPr lang="en-US" sz="2000" baseline="0" dirty="0" smtClean="0"/>
                        <a:t> million</a:t>
                      </a:r>
                      <a:endParaRPr lang="en-AU" sz="2000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AU" sz="2000" dirty="0" smtClean="0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$10 million</a:t>
                      </a:r>
                      <a:endParaRPr lang="en-AU" sz="2000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2673674"/>
                  </a:ext>
                </a:extLst>
              </a:tr>
              <a:tr h="373091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Tennant Creek Community Living Areas – new builds</a:t>
                      </a:r>
                      <a:endParaRPr lang="en-AU" sz="2000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$3</a:t>
                      </a:r>
                      <a:r>
                        <a:rPr lang="en-US" sz="2000" baseline="0" dirty="0" smtClean="0"/>
                        <a:t> million</a:t>
                      </a:r>
                      <a:endParaRPr lang="en-AU" sz="2000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AU" sz="2000" dirty="0" smtClean="0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$3 million</a:t>
                      </a:r>
                      <a:endParaRPr lang="en-AU" sz="2000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2912677"/>
                  </a:ext>
                </a:extLst>
              </a:tr>
              <a:tr h="373091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Government</a:t>
                      </a:r>
                      <a:r>
                        <a:rPr lang="en-US" sz="2000" baseline="0" dirty="0" smtClean="0"/>
                        <a:t> Employee Housing - regional/remote</a:t>
                      </a:r>
                      <a:endParaRPr lang="en-AU" sz="2000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$4 million</a:t>
                      </a:r>
                      <a:endParaRPr lang="en-AU" sz="2000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AU" sz="2000" dirty="0" smtClean="0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$4 million</a:t>
                      </a:r>
                      <a:endParaRPr lang="en-AU" sz="2000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3654913"/>
                  </a:ext>
                </a:extLst>
              </a:tr>
              <a:tr h="373091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Minor new</a:t>
                      </a:r>
                      <a:r>
                        <a:rPr lang="en-US" sz="2000" baseline="0" dirty="0" smtClean="0"/>
                        <a:t> works</a:t>
                      </a:r>
                      <a:endParaRPr lang="en-AU" sz="2000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$13</a:t>
                      </a:r>
                      <a:r>
                        <a:rPr lang="en-US" sz="2000" baseline="0" dirty="0" smtClean="0"/>
                        <a:t> million</a:t>
                      </a:r>
                      <a:endParaRPr lang="en-AU" sz="2000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AU" sz="2000" dirty="0" smtClean="0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$13 million</a:t>
                      </a:r>
                      <a:endParaRPr lang="en-AU" sz="2000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9541133"/>
                  </a:ext>
                </a:extLst>
              </a:tr>
              <a:tr h="373091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Transitional</a:t>
                      </a:r>
                      <a:r>
                        <a:rPr lang="en-US" sz="2000" baseline="0" dirty="0" smtClean="0"/>
                        <a:t> accommodation</a:t>
                      </a:r>
                      <a:endParaRPr lang="en-AU" sz="2000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$5</a:t>
                      </a:r>
                      <a:r>
                        <a:rPr lang="en-US" sz="2000" baseline="0" dirty="0" smtClean="0"/>
                        <a:t> million</a:t>
                      </a:r>
                      <a:endParaRPr lang="en-AU" sz="2000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AU" sz="2000" dirty="0" smtClean="0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$5 million</a:t>
                      </a:r>
                      <a:endParaRPr lang="en-AU" sz="2000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2935710"/>
                  </a:ext>
                </a:extLst>
              </a:tr>
              <a:tr h="373091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Operational</a:t>
                      </a:r>
                      <a:endParaRPr lang="en-AU" sz="2000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$5</a:t>
                      </a:r>
                      <a:r>
                        <a:rPr lang="en-US" sz="2000" baseline="0" dirty="0" smtClean="0"/>
                        <a:t> million</a:t>
                      </a:r>
                      <a:endParaRPr lang="en-AU" sz="2000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AU" sz="2000" dirty="0" smtClean="0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$5 million</a:t>
                      </a:r>
                      <a:endParaRPr lang="en-AU" sz="2000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8989278"/>
                  </a:ext>
                </a:extLst>
              </a:tr>
              <a:tr h="373091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Total</a:t>
                      </a:r>
                      <a:endParaRPr lang="en-AU" sz="2000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$100</a:t>
                      </a:r>
                      <a:r>
                        <a:rPr lang="en-US" sz="2000" baseline="0" dirty="0" smtClean="0"/>
                        <a:t> million</a:t>
                      </a:r>
                      <a:endParaRPr lang="en-AU" sz="2000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AU" sz="2000" dirty="0" smtClean="0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$100 million</a:t>
                      </a:r>
                      <a:endParaRPr lang="en-AU" sz="2000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43046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61898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3200" dirty="0" smtClean="0"/>
              <a:t>How do we choose who gets to quote?</a:t>
            </a:r>
            <a:endParaRPr lang="en-AU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AU" sz="2000" dirty="0"/>
              <a:t>In order to maintain fairness and transparency, registered businesses are selected </a:t>
            </a:r>
            <a:r>
              <a:rPr lang="en-AU" sz="2000" u="sng" dirty="0"/>
              <a:t>to quote</a:t>
            </a:r>
            <a:r>
              <a:rPr lang="en-AU" sz="2000" dirty="0"/>
              <a:t> using a random number generating process, that takes into account the region and types of work (registered business pools) </a:t>
            </a: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AU" sz="2000" dirty="0"/>
              <a:t>It also takes into account whether a business has already had an opportunity to quote on works. This ensures as many businesses as possible are given an opportunity to </a:t>
            </a:r>
            <a:r>
              <a:rPr lang="en-AU" sz="2000" dirty="0" smtClean="0"/>
              <a:t>quote</a:t>
            </a:r>
            <a:endParaRPr lang="en-AU" sz="2000" dirty="0"/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AU" sz="2000" dirty="0"/>
              <a:t>There is no guarantee that every registered business will receive an opportunity to quote, nor is there any way to give any one business an advantage over another.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38660005"/>
      </p:ext>
    </p:extLst>
  </p:cSld>
  <p:clrMapOvr>
    <a:masterClrMapping/>
  </p:clrMapOvr>
</p:sld>
</file>

<file path=ppt/theme/theme1.xml><?xml version="1.0" encoding="utf-8"?>
<a:theme xmlns:a="http://schemas.openxmlformats.org/drawingml/2006/main" name="Section 1 - Title and general content with Arafura Blue">
  <a:themeElements>
    <a:clrScheme name="NTG brand colours">
      <a:dk1>
        <a:srgbClr val="1F1F5F"/>
      </a:dk1>
      <a:lt1>
        <a:sysClr val="window" lastClr="FFFFFF"/>
      </a:lt1>
      <a:dk2>
        <a:srgbClr val="E35205"/>
      </a:dk2>
      <a:lt2>
        <a:srgbClr val="FFFFFF"/>
      </a:lt2>
      <a:accent1>
        <a:srgbClr val="C25062"/>
      </a:accent1>
      <a:accent2>
        <a:srgbClr val="127CC0"/>
      </a:accent2>
      <a:accent3>
        <a:srgbClr val="007E91"/>
      </a:accent3>
      <a:accent4>
        <a:srgbClr val="980044"/>
      </a:accent4>
      <a:accent5>
        <a:srgbClr val="845278"/>
      </a:accent5>
      <a:accent6>
        <a:srgbClr val="1E5E5E"/>
      </a:accent6>
      <a:hlink>
        <a:srgbClr val="0563C1"/>
      </a:hlink>
      <a:folHlink>
        <a:srgbClr val="8C4799"/>
      </a:folHlink>
    </a:clrScheme>
    <a:fontScheme name="NT Government brand">
      <a:majorFont>
        <a:latin typeface="Lato Semibold"/>
        <a:ea typeface=""/>
        <a:cs typeface=""/>
      </a:majorFont>
      <a:minorFont>
        <a:latin typeface="La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tg-presentation.potx" id="{B6EA23F7-C243-4A06-83A7-A8C8D53C1610}" vid="{D8327957-713F-41B1-9661-DCA3CDC513F4}"/>
    </a:ext>
  </a:extLst>
</a:theme>
</file>

<file path=ppt/theme/theme2.xml><?xml version="1.0" encoding="utf-8"?>
<a:theme xmlns:a="http://schemas.openxmlformats.org/drawingml/2006/main" name="Section 2 - Body content with secondary colours">
  <a:themeElements>
    <a:clrScheme name="NTG brand colours">
      <a:dk1>
        <a:srgbClr val="1F1F5F"/>
      </a:dk1>
      <a:lt1>
        <a:sysClr val="window" lastClr="FFFFFF"/>
      </a:lt1>
      <a:dk2>
        <a:srgbClr val="E35205"/>
      </a:dk2>
      <a:lt2>
        <a:srgbClr val="FFFFFF"/>
      </a:lt2>
      <a:accent1>
        <a:srgbClr val="C25062"/>
      </a:accent1>
      <a:accent2>
        <a:srgbClr val="127CC0"/>
      </a:accent2>
      <a:accent3>
        <a:srgbClr val="007E91"/>
      </a:accent3>
      <a:accent4>
        <a:srgbClr val="980044"/>
      </a:accent4>
      <a:accent5>
        <a:srgbClr val="845278"/>
      </a:accent5>
      <a:accent6>
        <a:srgbClr val="1E5E5E"/>
      </a:accent6>
      <a:hlink>
        <a:srgbClr val="0563C1"/>
      </a:hlink>
      <a:folHlink>
        <a:srgbClr val="8C4799"/>
      </a:folHlink>
    </a:clrScheme>
    <a:fontScheme name="NT Government brand">
      <a:majorFont>
        <a:latin typeface="Lato Semibold"/>
        <a:ea typeface=""/>
        <a:cs typeface=""/>
      </a:majorFont>
      <a:minorFont>
        <a:latin typeface="La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tg-presentation.potx" id="{B6EA23F7-C243-4A06-83A7-A8C8D53C1610}" vid="{A8131350-6BDB-4DDC-B3A9-1C6A1E3E273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ntg-presentation_1</Template>
  <TotalTime>215</TotalTime>
  <Words>1508</Words>
  <Application>Microsoft Office PowerPoint</Application>
  <PresentationFormat>Widescreen</PresentationFormat>
  <Paragraphs>330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30" baseType="lpstr">
      <vt:lpstr>Arial</vt:lpstr>
      <vt:lpstr>Calibri</vt:lpstr>
      <vt:lpstr>Lato</vt:lpstr>
      <vt:lpstr>Lato Light</vt:lpstr>
      <vt:lpstr>Lato Semibold</vt:lpstr>
      <vt:lpstr>Times New Roman</vt:lpstr>
      <vt:lpstr>Section 1 - Title and general content with Arafura Blue</vt:lpstr>
      <vt:lpstr>Section 2 - Body content with secondary colours</vt:lpstr>
      <vt:lpstr>$100 million public housing stimulus program</vt:lpstr>
      <vt:lpstr>Background</vt:lpstr>
      <vt:lpstr>Objective</vt:lpstr>
      <vt:lpstr>Target assets</vt:lpstr>
      <vt:lpstr>Target assets (cont.)</vt:lpstr>
      <vt:lpstr>Timing of the program</vt:lpstr>
      <vt:lpstr>Refinements to the program</vt:lpstr>
      <vt:lpstr>Work by category</vt:lpstr>
      <vt:lpstr>How do we choose who gets to quote?</vt:lpstr>
      <vt:lpstr>Program governance and transparency</vt:lpstr>
      <vt:lpstr>Program governance and transparency (cont.)</vt:lpstr>
      <vt:lpstr>How are we progressing</vt:lpstr>
      <vt:lpstr>Commitment and expenditure (at 21 November 2019)</vt:lpstr>
      <vt:lpstr>By program (at 21 November 2019)</vt:lpstr>
      <vt:lpstr>By region (at 21 November 2019)</vt:lpstr>
      <vt:lpstr>Registrations, quotes and awards (at 21 November 2019)</vt:lpstr>
      <vt:lpstr>Publishing of awarded works</vt:lpstr>
      <vt:lpstr>What’s coming up?</vt:lpstr>
      <vt:lpstr>Consultation and feedback</vt:lpstr>
      <vt:lpstr>How to contact the department (stimulus)</vt:lpstr>
      <vt:lpstr>Questions</vt:lpstr>
      <vt:lpstr>Thank you</vt:lpstr>
    </vt:vector>
  </TitlesOfParts>
  <Company>Northern Territory Government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without image</dc:title>
  <dc:creator>John Sheppard</dc:creator>
  <cp:lastModifiedBy>Hadi Kafkas</cp:lastModifiedBy>
  <cp:revision>32</cp:revision>
  <cp:lastPrinted>2019-11-22T06:28:46Z</cp:lastPrinted>
  <dcterms:created xsi:type="dcterms:W3CDTF">2019-11-19T05:31:56Z</dcterms:created>
  <dcterms:modified xsi:type="dcterms:W3CDTF">2019-11-27T22:37:13Z</dcterms:modified>
</cp:coreProperties>
</file>